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315" r:id="rId4"/>
    <p:sldId id="292" r:id="rId5"/>
    <p:sldId id="318" r:id="rId6"/>
    <p:sldId id="319" r:id="rId7"/>
    <p:sldId id="320" r:id="rId8"/>
    <p:sldId id="321" r:id="rId9"/>
    <p:sldId id="322" r:id="rId10"/>
    <p:sldId id="316" r:id="rId11"/>
    <p:sldId id="323" r:id="rId12"/>
    <p:sldId id="325" r:id="rId13"/>
    <p:sldId id="333" r:id="rId14"/>
    <p:sldId id="334" r:id="rId15"/>
    <p:sldId id="329" r:id="rId16"/>
    <p:sldId id="331" r:id="rId17"/>
    <p:sldId id="317" r:id="rId18"/>
    <p:sldId id="324" r:id="rId19"/>
    <p:sldId id="327" r:id="rId20"/>
    <p:sldId id="332" r:id="rId21"/>
    <p:sldId id="328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1E1"/>
    <a:srgbClr val="39FF39"/>
    <a:srgbClr val="F40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5AF5F-CF11-4190-9EC3-6876F7EC571A}" v="20" dt="2022-12-12T13:45:34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9" autoAdjust="0"/>
    <p:restoredTop sz="91478" autoAdjust="0"/>
  </p:normalViewPr>
  <p:slideViewPr>
    <p:cSldViewPr snapToGrid="0" snapToObjects="1">
      <p:cViewPr varScale="1">
        <p:scale>
          <a:sx n="79" d="100"/>
          <a:sy n="79" d="100"/>
        </p:scale>
        <p:origin x="878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申申" userId="66c2c090795764fc" providerId="LiveId" clId="{4AB5AF5F-CF11-4190-9EC3-6876F7EC571A}"/>
    <pc:docChg chg="undo redo custSel addSld delSld modSld">
      <pc:chgData name="李 申申" userId="66c2c090795764fc" providerId="LiveId" clId="{4AB5AF5F-CF11-4190-9EC3-6876F7EC571A}" dt="2022-12-12T13:47:03.186" v="702" actId="20577"/>
      <pc:docMkLst>
        <pc:docMk/>
      </pc:docMkLst>
      <pc:sldChg chg="addSp modSp mod">
        <pc:chgData name="李 申申" userId="66c2c090795764fc" providerId="LiveId" clId="{4AB5AF5F-CF11-4190-9EC3-6876F7EC571A}" dt="2022-12-12T13:37:42.541" v="642"/>
        <pc:sldMkLst>
          <pc:docMk/>
          <pc:sldMk cId="1008018838" sldId="324"/>
        </pc:sldMkLst>
        <pc:spChg chg="add mod">
          <ac:chgData name="李 申申" userId="66c2c090795764fc" providerId="LiveId" clId="{4AB5AF5F-CF11-4190-9EC3-6876F7EC571A}" dt="2022-12-12T10:22:38.775" v="600" actId="1076"/>
          <ac:spMkLst>
            <pc:docMk/>
            <pc:sldMk cId="1008018838" sldId="324"/>
            <ac:spMk id="6" creationId="{1AFD140D-3312-49B4-684B-67F5FF9F7099}"/>
          </ac:spMkLst>
        </pc:spChg>
        <pc:spChg chg="mod">
          <ac:chgData name="李 申申" userId="66c2c090795764fc" providerId="LiveId" clId="{4AB5AF5F-CF11-4190-9EC3-6876F7EC571A}" dt="2022-12-12T13:37:42.541" v="642"/>
          <ac:spMkLst>
            <pc:docMk/>
            <pc:sldMk cId="1008018838" sldId="324"/>
            <ac:spMk id="16" creationId="{21408705-37A3-48D9-91E3-D6F82A9E9A0B}"/>
          </ac:spMkLst>
        </pc:spChg>
        <pc:picChg chg="add mod">
          <ac:chgData name="李 申申" userId="66c2c090795764fc" providerId="LiveId" clId="{4AB5AF5F-CF11-4190-9EC3-6876F7EC571A}" dt="2022-12-12T09:03:38.906" v="48"/>
          <ac:picMkLst>
            <pc:docMk/>
            <pc:sldMk cId="1008018838" sldId="324"/>
            <ac:picMk id="4" creationId="{08EA6708-15E1-F284-0F8B-A2CEAA71CDA5}"/>
          </ac:picMkLst>
        </pc:picChg>
      </pc:sldChg>
      <pc:sldChg chg="del">
        <pc:chgData name="李 申申" userId="66c2c090795764fc" providerId="LiveId" clId="{4AB5AF5F-CF11-4190-9EC3-6876F7EC571A}" dt="2022-12-12T13:33:33.628" v="636" actId="47"/>
        <pc:sldMkLst>
          <pc:docMk/>
          <pc:sldMk cId="2388751834" sldId="326"/>
        </pc:sldMkLst>
      </pc:sldChg>
      <pc:sldChg chg="addSp modSp mod">
        <pc:chgData name="李 申申" userId="66c2c090795764fc" providerId="LiveId" clId="{4AB5AF5F-CF11-4190-9EC3-6876F7EC571A}" dt="2022-12-12T13:34:06.293" v="639" actId="1076"/>
        <pc:sldMkLst>
          <pc:docMk/>
          <pc:sldMk cId="781950757" sldId="327"/>
        </pc:sldMkLst>
        <pc:spChg chg="mod">
          <ac:chgData name="李 申申" userId="66c2c090795764fc" providerId="LiveId" clId="{4AB5AF5F-CF11-4190-9EC3-6876F7EC571A}" dt="2022-12-12T09:44:25.223" v="196"/>
          <ac:spMkLst>
            <pc:docMk/>
            <pc:sldMk cId="781950757" sldId="327"/>
            <ac:spMk id="2" creationId="{0E507EF7-AB3C-7A41-82C8-D761B212B1F9}"/>
          </ac:spMkLst>
        </pc:spChg>
        <pc:spChg chg="add mod">
          <ac:chgData name="李 申申" userId="66c2c090795764fc" providerId="LiveId" clId="{4AB5AF5F-CF11-4190-9EC3-6876F7EC571A}" dt="2022-12-12T09:10:17.829" v="165" actId="1076"/>
          <ac:spMkLst>
            <pc:docMk/>
            <pc:sldMk cId="781950757" sldId="327"/>
            <ac:spMk id="8" creationId="{BE6CD7A5-B4E3-30F0-8E75-50592A560212}"/>
          </ac:spMkLst>
        </pc:spChg>
        <pc:spChg chg="add mod">
          <ac:chgData name="李 申申" userId="66c2c090795764fc" providerId="LiveId" clId="{4AB5AF5F-CF11-4190-9EC3-6876F7EC571A}" dt="2022-12-12T13:34:06.293" v="639" actId="1076"/>
          <ac:spMkLst>
            <pc:docMk/>
            <pc:sldMk cId="781950757" sldId="327"/>
            <ac:spMk id="9" creationId="{49949B0F-B0D1-D1DC-ED2D-F19F44F502D2}"/>
          </ac:spMkLst>
        </pc:spChg>
        <pc:spChg chg="mod">
          <ac:chgData name="李 申申" userId="66c2c090795764fc" providerId="LiveId" clId="{4AB5AF5F-CF11-4190-9EC3-6876F7EC571A}" dt="2022-12-12T09:08:37.431" v="135" actId="20577"/>
          <ac:spMkLst>
            <pc:docMk/>
            <pc:sldMk cId="781950757" sldId="327"/>
            <ac:spMk id="10" creationId="{FA85E49B-E7DD-4E01-8E96-D26E689BEF33}"/>
          </ac:spMkLst>
        </pc:spChg>
        <pc:picChg chg="add mod">
          <ac:chgData name="李 申申" userId="66c2c090795764fc" providerId="LiveId" clId="{4AB5AF5F-CF11-4190-9EC3-6876F7EC571A}" dt="2022-12-12T13:28:17.049" v="615" actId="14100"/>
          <ac:picMkLst>
            <pc:docMk/>
            <pc:sldMk cId="781950757" sldId="327"/>
            <ac:picMk id="4" creationId="{967018F1-9B71-203E-522C-25010B19B559}"/>
          </ac:picMkLst>
        </pc:picChg>
        <pc:picChg chg="add mod">
          <ac:chgData name="李 申申" userId="66c2c090795764fc" providerId="LiveId" clId="{4AB5AF5F-CF11-4190-9EC3-6876F7EC571A}" dt="2022-12-12T13:33:58.005" v="638" actId="1076"/>
          <ac:picMkLst>
            <pc:docMk/>
            <pc:sldMk cId="781950757" sldId="327"/>
            <ac:picMk id="7" creationId="{DF4F9AF4-A38C-3616-0B10-1E5D0CCF3F96}"/>
          </ac:picMkLst>
        </pc:picChg>
      </pc:sldChg>
      <pc:sldChg chg="addSp delSp modSp mod">
        <pc:chgData name="李 申申" userId="66c2c090795764fc" providerId="LiveId" clId="{4AB5AF5F-CF11-4190-9EC3-6876F7EC571A}" dt="2022-12-12T13:47:03.186" v="702" actId="20577"/>
        <pc:sldMkLst>
          <pc:docMk/>
          <pc:sldMk cId="4048081743" sldId="328"/>
        </pc:sldMkLst>
        <pc:spChg chg="mod">
          <ac:chgData name="李 申申" userId="66c2c090795764fc" providerId="LiveId" clId="{4AB5AF5F-CF11-4190-9EC3-6876F7EC571A}" dt="2022-12-12T13:47:03.186" v="702" actId="20577"/>
          <ac:spMkLst>
            <pc:docMk/>
            <pc:sldMk cId="4048081743" sldId="328"/>
            <ac:spMk id="10" creationId="{FA85E49B-E7DD-4E01-8E96-D26E689BEF33}"/>
          </ac:spMkLst>
        </pc:spChg>
        <pc:picChg chg="add del mod">
          <ac:chgData name="李 申申" userId="66c2c090795764fc" providerId="LiveId" clId="{4AB5AF5F-CF11-4190-9EC3-6876F7EC571A}" dt="2022-12-12T10:15:39.186" v="399" actId="478"/>
          <ac:picMkLst>
            <pc:docMk/>
            <pc:sldMk cId="4048081743" sldId="328"/>
            <ac:picMk id="4" creationId="{D34F0218-932A-5CBF-5039-C6A67A4BAD7D}"/>
          </ac:picMkLst>
        </pc:picChg>
      </pc:sldChg>
      <pc:sldChg chg="del">
        <pc:chgData name="李 申申" userId="66c2c090795764fc" providerId="LiveId" clId="{4AB5AF5F-CF11-4190-9EC3-6876F7EC571A}" dt="2022-12-12T13:33:34.468" v="637" actId="47"/>
        <pc:sldMkLst>
          <pc:docMk/>
          <pc:sldMk cId="3827731251" sldId="330"/>
        </pc:sldMkLst>
      </pc:sldChg>
      <pc:sldChg chg="addSp delSp modSp add mod">
        <pc:chgData name="李 申申" userId="66c2c090795764fc" providerId="LiveId" clId="{4AB5AF5F-CF11-4190-9EC3-6876F7EC571A}" dt="2022-12-12T10:31:55.040" v="608"/>
        <pc:sldMkLst>
          <pc:docMk/>
          <pc:sldMk cId="312755022" sldId="332"/>
        </pc:sldMkLst>
        <pc:spChg chg="del">
          <ac:chgData name="李 申申" userId="66c2c090795764fc" providerId="LiveId" clId="{4AB5AF5F-CF11-4190-9EC3-6876F7EC571A}" dt="2022-12-12T09:44:39.431" v="197" actId="478"/>
          <ac:spMkLst>
            <pc:docMk/>
            <pc:sldMk cId="312755022" sldId="332"/>
            <ac:spMk id="8" creationId="{BE6CD7A5-B4E3-30F0-8E75-50592A560212}"/>
          </ac:spMkLst>
        </pc:spChg>
        <pc:spChg chg="del">
          <ac:chgData name="李 申申" userId="66c2c090795764fc" providerId="LiveId" clId="{4AB5AF5F-CF11-4190-9EC3-6876F7EC571A}" dt="2022-12-12T09:44:39.431" v="197" actId="478"/>
          <ac:spMkLst>
            <pc:docMk/>
            <pc:sldMk cId="312755022" sldId="332"/>
            <ac:spMk id="9" creationId="{49949B0F-B0D1-D1DC-ED2D-F19F44F502D2}"/>
          </ac:spMkLst>
        </pc:spChg>
        <pc:spChg chg="mod">
          <ac:chgData name="李 申申" userId="66c2c090795764fc" providerId="LiveId" clId="{4AB5AF5F-CF11-4190-9EC3-6876F7EC571A}" dt="2022-12-12T10:15:31.784" v="398" actId="113"/>
          <ac:spMkLst>
            <pc:docMk/>
            <pc:sldMk cId="312755022" sldId="332"/>
            <ac:spMk id="10" creationId="{FA85E49B-E7DD-4E01-8E96-D26E689BEF33}"/>
          </ac:spMkLst>
        </pc:spChg>
        <pc:picChg chg="add mod">
          <ac:chgData name="李 申申" userId="66c2c090795764fc" providerId="LiveId" clId="{4AB5AF5F-CF11-4190-9EC3-6876F7EC571A}" dt="2022-12-12T10:31:55.040" v="608"/>
          <ac:picMkLst>
            <pc:docMk/>
            <pc:sldMk cId="312755022" sldId="332"/>
            <ac:picMk id="4" creationId="{7C11DB1B-D5D0-EEFC-9F6E-DB290C622B6A}"/>
          </ac:picMkLst>
        </pc:picChg>
        <pc:picChg chg="del">
          <ac:chgData name="李 申申" userId="66c2c090795764fc" providerId="LiveId" clId="{4AB5AF5F-CF11-4190-9EC3-6876F7EC571A}" dt="2022-12-12T09:44:39.431" v="197" actId="478"/>
          <ac:picMkLst>
            <pc:docMk/>
            <pc:sldMk cId="312755022" sldId="332"/>
            <ac:picMk id="4" creationId="{967018F1-9B71-203E-522C-25010B19B559}"/>
          </ac:picMkLst>
        </pc:picChg>
        <pc:picChg chg="add del mod">
          <ac:chgData name="李 申申" userId="66c2c090795764fc" providerId="LiveId" clId="{4AB5AF5F-CF11-4190-9EC3-6876F7EC571A}" dt="2022-12-12T09:46:36.572" v="203" actId="478"/>
          <ac:picMkLst>
            <pc:docMk/>
            <pc:sldMk cId="312755022" sldId="332"/>
            <ac:picMk id="6" creationId="{CD96FA98-1E87-493B-366D-F2F3F786DADC}"/>
          </ac:picMkLst>
        </pc:picChg>
        <pc:picChg chg="del">
          <ac:chgData name="李 申申" userId="66c2c090795764fc" providerId="LiveId" clId="{4AB5AF5F-CF11-4190-9EC3-6876F7EC571A}" dt="2022-12-12T09:44:39.431" v="197" actId="478"/>
          <ac:picMkLst>
            <pc:docMk/>
            <pc:sldMk cId="312755022" sldId="332"/>
            <ac:picMk id="7" creationId="{DF4F9AF4-A38C-3616-0B10-1E5D0CCF3F96}"/>
          </ac:picMkLst>
        </pc:picChg>
        <pc:picChg chg="add del mod modCrop">
          <ac:chgData name="李 申申" userId="66c2c090795764fc" providerId="LiveId" clId="{4AB5AF5F-CF11-4190-9EC3-6876F7EC571A}" dt="2022-12-12T10:31:47.081" v="606" actId="478"/>
          <ac:picMkLst>
            <pc:docMk/>
            <pc:sldMk cId="312755022" sldId="332"/>
            <ac:picMk id="12" creationId="{4620A1B7-B2F8-B836-C11F-541DC704C323}"/>
          </ac:picMkLst>
        </pc:picChg>
      </pc:sldChg>
      <pc:sldChg chg="add">
        <pc:chgData name="李 申申" userId="66c2c090795764fc" providerId="LiveId" clId="{4AB5AF5F-CF11-4190-9EC3-6876F7EC571A}" dt="2022-12-12T13:33:06.285" v="634"/>
        <pc:sldMkLst>
          <pc:docMk/>
          <pc:sldMk cId="791087390" sldId="333"/>
        </pc:sldMkLst>
      </pc:sldChg>
      <pc:sldChg chg="add">
        <pc:chgData name="李 申申" userId="66c2c090795764fc" providerId="LiveId" clId="{4AB5AF5F-CF11-4190-9EC3-6876F7EC571A}" dt="2022-12-12T13:33:17.906" v="635"/>
        <pc:sldMkLst>
          <pc:docMk/>
          <pc:sldMk cId="3995475638" sldId="3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E639C-750F-B647-A8E7-7CF807E42017}" type="datetimeFigureOut">
              <a:rPr lang="en-CN" smtClean="0"/>
              <a:t>12/12/2022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8C7D7-2A64-984A-AD4E-241F9ADFCBC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120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221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594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Left: global superposition; right: superposition-free (lDDT)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7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892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283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187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5461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Evoformer; structure module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5031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98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814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590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879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422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994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9987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926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SOTA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87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SOTA</a:t>
            </a:r>
          </a:p>
          <a:p>
            <a:r>
              <a:rPr lang="en-US" altLang="zh-CN" sz="1200" dirty="0"/>
              <a:t>SARS-CoV-2 Spike binder</a:t>
            </a:r>
          </a:p>
          <a:p>
            <a:r>
              <a:rPr lang="en-US" altLang="zh-CN" sz="1200" dirty="0"/>
              <a:t>conditional sampling under combinations of user-specified 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0070C0"/>
                </a:solidFill>
              </a:rPr>
              <a:t>slow inference: </a:t>
            </a:r>
            <a:r>
              <a:rPr lang="en-US" altLang="zh-CN" dirty="0"/>
              <a:t>An inherent problem for diffusion models; also due to the complex model architecture to handle protein structures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8507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To our best knowledge </a:t>
            </a:r>
            <a:r>
              <a:rPr lang="zh-CN" altLang="en-US" sz="1200" dirty="0"/>
              <a:t>目前尚未运用在蛋白质生成领域</a:t>
            </a:r>
            <a:endParaRPr lang="en-US" altLang="zh-CN" sz="1200" dirty="0"/>
          </a:p>
          <a:p>
            <a:r>
              <a:rPr lang="en-US" altLang="zh-CN" sz="1200" dirty="0"/>
              <a:t>Probability flow ODEs: see [Song et al., 2020]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124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Diffusion ODE: semi-linear ODE structure</a:t>
            </a:r>
          </a:p>
          <a:p>
            <a:r>
              <a:rPr lang="zh-CN" altLang="en-US" sz="1200" dirty="0"/>
              <a:t>以</a:t>
            </a:r>
            <a:r>
              <a:rPr lang="en-US" altLang="zh-CN" sz="1200" dirty="0"/>
              <a:t>DPM-Solver</a:t>
            </a:r>
            <a:r>
              <a:rPr lang="zh-CN" altLang="en-US" sz="1200" dirty="0"/>
              <a:t>为例，</a:t>
            </a:r>
            <a:r>
              <a:rPr lang="en-US" altLang="zh-CN" sz="1200" dirty="0"/>
              <a:t>DPM-Solver++</a:t>
            </a:r>
            <a:r>
              <a:rPr lang="zh-CN" altLang="en-US" sz="1200" dirty="0"/>
              <a:t>的算法是完全类似的，只是</a:t>
            </a:r>
            <a:r>
              <a:rPr lang="en-US" altLang="zh-CN" dirty="0"/>
              <a:t>solve diffusion ODEs of x_\theta rather than \epsilon_\theta in DPM-Solver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15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E084-C1FA-294C-8C97-56A957BC1071}" type="datetime1">
              <a:rPr lang="en-US" smtClean="0"/>
              <a:t>12/12/2022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21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4B77-67A8-C34E-9AB7-434E8EC511B8}" type="datetime1">
              <a:rPr lang="en-US" smtClean="0"/>
              <a:t>12/12/2022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4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DD3-74C9-904E-B083-2F742EFACF81}" type="datetime1">
              <a:rPr lang="en-US" smtClean="0"/>
              <a:t>12/12/2022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82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6FFF-FA08-F44E-B940-412D2669B96F}" type="datetime1">
              <a:rPr lang="en-US" smtClean="0"/>
              <a:t>12/12/2022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48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51D-5761-4240-B957-6CBDD5C7B264}" type="datetime1">
              <a:rPr lang="en-US" smtClean="0"/>
              <a:t>12/12/2022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005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B8C3-80EE-D147-94E8-3D4B62F119C7}" type="datetime1">
              <a:rPr lang="en-US" smtClean="0"/>
              <a:t>12/12/2022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603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05B-675F-384D-B824-19D79FFE03DE}" type="datetime1">
              <a:rPr lang="en-US" smtClean="0"/>
              <a:t>12/12/2022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411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CB77-2F37-0242-AB64-79AAF5EA2B6E}" type="datetime1">
              <a:rPr lang="en-US" smtClean="0"/>
              <a:t>12/12/2022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85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EC09-AD1B-A64F-A3CE-F2B2B956CCA8}" type="datetime1">
              <a:rPr lang="en-US" smtClean="0"/>
              <a:t>12/12/2022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687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3DAC-6EF0-E447-9C92-E0527210025A}" type="datetime1">
              <a:rPr lang="en-US" smtClean="0"/>
              <a:t>12/12/2022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647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C202-FAFA-F14B-8C38-86B7F3B6DF64}" type="datetime1">
              <a:rPr lang="en-US" smtClean="0"/>
              <a:t>12/12/2022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446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ED18-C1EE-674C-8AE4-A8AC295F76AE}" type="datetime1">
              <a:rPr lang="en-US" smtClean="0"/>
              <a:t>12/12/2022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48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0.xml"/><Relationship Id="rId7" Type="http://schemas.openxmlformats.org/officeDocument/2006/relationships/image" Target="../media/image1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2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15.xml"/><Relationship Id="rId10" Type="http://schemas.openxmlformats.org/officeDocument/2006/relationships/image" Target="../media/image25.png"/><Relationship Id="rId4" Type="http://schemas.openxmlformats.org/officeDocument/2006/relationships/tags" Target="../tags/tag14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8.xml"/><Relationship Id="rId7" Type="http://schemas.openxmlformats.org/officeDocument/2006/relationships/image" Target="../media/image2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tags" Target="../tags/tag19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7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B70356-662A-404C-9D52-4D9391BFA03B}"/>
              </a:ext>
            </a:extLst>
          </p:cNvPr>
          <p:cNvSpPr txBox="1"/>
          <p:nvPr/>
        </p:nvSpPr>
        <p:spPr>
          <a:xfrm>
            <a:off x="586051" y="2706683"/>
            <a:ext cx="9116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Accelerated Diffusion Models for </a:t>
            </a: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Protein Structure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5D7CE-D8A6-1F4E-AC7A-88AC37F1B8B8}"/>
              </a:ext>
            </a:extLst>
          </p:cNvPr>
          <p:cNvSpPr txBox="1"/>
          <p:nvPr/>
        </p:nvSpPr>
        <p:spPr>
          <a:xfrm>
            <a:off x="586051" y="4248174"/>
            <a:ext cx="7755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Haowei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Lin,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Shenshen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Wang </a:t>
            </a:r>
            <a:endParaRPr lang="en-CN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linhaowei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lssastar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603A-F477-AB4D-962A-C5231EFBD2D5}"/>
              </a:ext>
            </a:extLst>
          </p:cNvPr>
          <p:cNvSpPr txBox="1"/>
          <p:nvPr/>
        </p:nvSpPr>
        <p:spPr>
          <a:xfrm>
            <a:off x="586051" y="2043660"/>
            <a:ext cx="3213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| 202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D81A2-83D4-5F4E-BB03-8B475A75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</a:t>
            </a:fld>
            <a:endParaRPr lang="en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FF5A139-5295-41A9-B426-A5FC1CA36A48}"/>
              </a:ext>
            </a:extLst>
          </p:cNvPr>
          <p:cNvCxnSpPr>
            <a:cxnSpLocks/>
          </p:cNvCxnSpPr>
          <p:nvPr/>
        </p:nvCxnSpPr>
        <p:spPr>
          <a:xfrm>
            <a:off x="383026" y="4016037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5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10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bg2"/>
                </a:solidFill>
                <a:latin typeface="NimbusRomNo9L-Medi"/>
              </a:rPr>
              <a:t>De novo </a:t>
            </a: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Experiments and Conclusion</a:t>
            </a:r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0761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C7B425-0BBC-4983-B48B-F4F32C6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41" y="3429000"/>
            <a:ext cx="4863518" cy="2872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Evaluation Metric of Sample Quality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11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Mariani</a:t>
            </a:r>
            <a:r>
              <a:rPr lang="en-US" altLang="zh-CN" sz="1000" dirty="0"/>
              <a:t>, V., </a:t>
            </a:r>
            <a:r>
              <a:rPr lang="en-US" altLang="zh-CN" sz="1000" dirty="0" err="1"/>
              <a:t>Biasini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Barbato</a:t>
            </a:r>
            <a:r>
              <a:rPr lang="en-US" altLang="zh-CN" sz="1000" dirty="0"/>
              <a:t>, A., &amp; </a:t>
            </a:r>
            <a:r>
              <a:rPr lang="en-US" altLang="zh-CN" sz="1000" dirty="0" err="1"/>
              <a:t>Schwede</a:t>
            </a:r>
            <a:r>
              <a:rPr lang="en-US" altLang="zh-CN" sz="1000" dirty="0"/>
              <a:t>, T. (2013). lDDT: a local superposition-free score for comparing protein structures and models using distance difference tests. </a:t>
            </a:r>
            <a:r>
              <a:rPr lang="en-US" altLang="zh-CN" sz="1000" i="1" dirty="0"/>
              <a:t>Bioinformatics</a:t>
            </a:r>
            <a:r>
              <a:rPr lang="en-US" altLang="zh-CN" sz="1000" dirty="0"/>
              <a:t>, 29(21), 2722-2728.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Sample quality assessment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Image/text generation: </a:t>
            </a:r>
            <a:r>
              <a:rPr lang="en-US" altLang="zh-CN" dirty="0"/>
              <a:t>perplexity,</a:t>
            </a:r>
            <a:r>
              <a:rPr lang="zh-CN" altLang="en-US" dirty="0"/>
              <a:t> </a:t>
            </a:r>
            <a:r>
              <a:rPr lang="en-US" altLang="zh-CN" dirty="0"/>
              <a:t>FID, inception score etc.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Quality assessment of generated protein structures? </a:t>
            </a:r>
            <a:r>
              <a:rPr lang="zh-CN" altLang="en-US" dirty="0"/>
              <a:t>→ </a:t>
            </a:r>
            <a:r>
              <a:rPr lang="en-US" altLang="zh-CN" dirty="0"/>
              <a:t>structure generation of </a:t>
            </a:r>
            <a:r>
              <a:rPr lang="en-US" altLang="zh-CN" b="1" dirty="0">
                <a:solidFill>
                  <a:srgbClr val="0070C0"/>
                </a:solidFill>
              </a:rPr>
              <a:t>given amino acid sequence </a:t>
            </a:r>
            <a:r>
              <a:rPr lang="en-US" altLang="zh-CN" dirty="0"/>
              <a:t>(whose </a:t>
            </a:r>
            <a:r>
              <a:rPr lang="en-US" altLang="zh-CN" b="1" dirty="0">
                <a:solidFill>
                  <a:srgbClr val="0070C0"/>
                </a:solidFill>
              </a:rPr>
              <a:t>ground-truth</a:t>
            </a:r>
            <a:r>
              <a:rPr lang="en-US" altLang="zh-CN" dirty="0"/>
              <a:t> structure is known)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Evaluation metrics: </a:t>
            </a:r>
            <a:r>
              <a:rPr lang="en-US" altLang="zh-CN" sz="2000" b="1" dirty="0">
                <a:solidFill>
                  <a:srgbClr val="FF0000"/>
                </a:solidFill>
              </a:rPr>
              <a:t>lDDT </a:t>
            </a:r>
            <a:r>
              <a:rPr lang="en-US" altLang="zh-CN" sz="2000" dirty="0"/>
              <a:t>(</a:t>
            </a:r>
            <a:r>
              <a:rPr lang="en-US" altLang="zh-CN" b="1" dirty="0"/>
              <a:t>l</a:t>
            </a:r>
            <a:r>
              <a:rPr lang="en-US" altLang="zh-CN" dirty="0"/>
              <a:t>ocal </a:t>
            </a:r>
            <a:r>
              <a:rPr lang="en-US" altLang="zh-CN" b="1" dirty="0"/>
              <a:t>D</a:t>
            </a:r>
            <a:r>
              <a:rPr lang="en-US" altLang="zh-CN" dirty="0"/>
              <a:t>istance </a:t>
            </a:r>
            <a:r>
              <a:rPr lang="en-US" altLang="zh-CN" b="1" dirty="0"/>
              <a:t>D</a:t>
            </a:r>
            <a:r>
              <a:rPr lang="en-US" altLang="zh-CN" dirty="0"/>
              <a:t>ifference </a:t>
            </a:r>
            <a:r>
              <a:rPr lang="en-US" altLang="zh-CN" b="1" dirty="0"/>
              <a:t>T</a:t>
            </a:r>
            <a:r>
              <a:rPr lang="en-US" altLang="zh-CN" dirty="0"/>
              <a:t>est</a:t>
            </a:r>
            <a:r>
              <a:rPr lang="en-US" altLang="zh-CN" sz="20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lDDT measures how well the environment in a reference structure is </a:t>
            </a:r>
            <a:r>
              <a:rPr lang="en-US" altLang="zh-CN" b="1" dirty="0">
                <a:solidFill>
                  <a:srgbClr val="0070C0"/>
                </a:solidFill>
              </a:rPr>
              <a:t>reproduced</a:t>
            </a:r>
            <a:r>
              <a:rPr lang="en-US" altLang="zh-CN" dirty="0"/>
              <a:t> in a protein model (fraction of reproduced atom pairs, </a:t>
            </a:r>
            <a:r>
              <a:rPr lang="zh-CN" altLang="en-US" dirty="0"/>
              <a:t>↑</a:t>
            </a:r>
            <a:r>
              <a:rPr lang="en-US" altLang="zh-CN" dirty="0"/>
              <a:t>)</a:t>
            </a: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Superposition-free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5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Representation of Protein Structures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12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Representation of an amino acid in a protein complex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Amino acid type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Cα atom coordinate</a:t>
            </a:r>
            <a:r>
              <a:rPr lang="en-US" altLang="zh-CN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Orientation</a:t>
            </a:r>
            <a:r>
              <a:rPr lang="en-US" altLang="zh-CN" dirty="0"/>
              <a:t>: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D84DC0-9625-43E9-BCBE-6920047843EE}"/>
              </a:ext>
            </a:extLst>
          </p:cNvPr>
          <p:cNvSpPr/>
          <p:nvPr/>
        </p:nvSpPr>
        <p:spPr>
          <a:xfrm>
            <a:off x="383025" y="6244401"/>
            <a:ext cx="83779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  <a:r>
              <a:rPr lang="en-US" altLang="zh-CN" sz="1000" dirty="0"/>
              <a:t>.</a:t>
            </a:r>
          </a:p>
          <a:p>
            <a:r>
              <a:rPr lang="en-US" altLang="zh-CN" sz="1000" dirty="0"/>
              <a:t>https://en.wikipedia.org/wiki/Amino_acid</a:t>
            </a:r>
          </a:p>
        </p:txBody>
      </p:sp>
      <p:pic>
        <p:nvPicPr>
          <p:cNvPr id="4" name="图片 3" descr="\documentclass{article}&#10;\usepackage{amsmath}&#10;\pagestyle{empty}&#10;\begin{document}&#10;&#10;$s_i\in\{\mathsf{ACDEFGHIKLMNPQRSTVWY}\}$&#10;&#10;&#10;\end{document}" title="IguanaTex Bitmap Display">
            <a:extLst>
              <a:ext uri="{FF2B5EF4-FFF2-40B4-BE49-F238E27FC236}">
                <a16:creationId xmlns:a16="http://schemas.microsoft.com/office/drawing/2014/main" id="{92AC47CA-B2A4-4277-8BE7-473AE188C7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98979" y="1645056"/>
            <a:ext cx="3658971" cy="229029"/>
          </a:xfrm>
          <a:prstGeom prst="rect">
            <a:avLst/>
          </a:prstGeom>
        </p:spPr>
      </p:pic>
      <p:pic>
        <p:nvPicPr>
          <p:cNvPr id="18" name="图片 17" descr="\documentclass{article}&#10;\usepackage{amsmath}&#10;\usepackage{amsfonts}&#10;\pagestyle{empty}&#10;\begin{document}&#10;&#10;$$&#10;\begin{aligned}&#10;\boldsymbol{x}_{i} \in \mathbb{R}^3&#10;\end{aligned}&#10;$$&#10;\end{document}" title="IguanaTex Bitmap Display">
            <a:extLst>
              <a:ext uri="{FF2B5EF4-FFF2-40B4-BE49-F238E27FC236}">
                <a16:creationId xmlns:a16="http://schemas.microsoft.com/office/drawing/2014/main" id="{1D4086C5-E402-49BF-90EE-4B989071C4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52846" y="1906900"/>
            <a:ext cx="741943" cy="234513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\boldsymbol{O}_i\in{\rm SO}(3)$&#10;&#10;&#10;\end{document}" title="IguanaTex Bitmap Display">
            <a:extLst>
              <a:ext uri="{FF2B5EF4-FFF2-40B4-BE49-F238E27FC236}">
                <a16:creationId xmlns:a16="http://schemas.microsoft.com/office/drawing/2014/main" id="{B2BC91DC-1DA9-49D7-95BE-ED9A442860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10217" y="2197525"/>
            <a:ext cx="1113600" cy="2290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5A2FD8-62B5-41B0-9C77-D18569D35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0758" y="3760205"/>
            <a:ext cx="2052443" cy="173984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2B35728-7418-4938-A0C9-06AC4CEBE0C8}"/>
              </a:ext>
            </a:extLst>
          </p:cNvPr>
          <p:cNvSpPr/>
          <p:nvPr/>
        </p:nvSpPr>
        <p:spPr>
          <a:xfrm>
            <a:off x="6276357" y="3390873"/>
            <a:ext cx="126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Orientation</a:t>
            </a: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767934B-E5DF-4A91-91AD-474A3DD07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494" y="2662095"/>
            <a:ext cx="4111497" cy="34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7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13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Diffusion for Cα coordinates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Forward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diffusion</a:t>
            </a:r>
          </a:p>
          <a:p>
            <a:pPr lvl="1">
              <a:spcBef>
                <a:spcPts val="600"/>
              </a:spcBef>
            </a:pPr>
            <a:endParaRPr lang="en-US" altLang="zh-CN" sz="2000" b="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process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Objective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function</a:t>
            </a:r>
          </a:p>
        </p:txBody>
      </p:sp>
      <p:pic>
        <p:nvPicPr>
          <p:cNvPr id="4" name="图片 3" descr="\documentclass{article}&#10;\usepackage{amsmath}&#10;\pagestyle{empty}&#10;\begin{document}&#10;&#10;$q(\boldsymbol{x}_j^t|\boldsymbol{x}_j^{t-1})=\mathcal{N}(\boldsymbol{x}_j^t|\sqrt{1-\beta^t}\cdot\boldsymbol{x}_j^{t-1},\beta^t\boldsymbol{I})$&#10;&#10;&#10;\end{document}" title="IguanaTex Bitmap Display">
            <a:extLst>
              <a:ext uri="{FF2B5EF4-FFF2-40B4-BE49-F238E27FC236}">
                <a16:creationId xmlns:a16="http://schemas.microsoft.com/office/drawing/2014/main" id="{DB463E13-867B-4EEF-A223-10CA539B95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70096" y="2138232"/>
            <a:ext cx="4403809" cy="336762"/>
          </a:xfrm>
          <a:prstGeom prst="rect">
            <a:avLst/>
          </a:prstGeom>
        </p:spPr>
      </p:pic>
      <p:pic>
        <p:nvPicPr>
          <p:cNvPr id="7" name="图片 6" descr="\documentclass{article}&#10;\usepackage{amsmath}&#10;\pagestyle{empty}&#10;\begin{document}&#10;&#10;$$&#10;q(\boldsymbol{x}_j^t|\boldsymbol{x}_j^0)=\mathcal{N}(\boldsymbol{x}_j^t|\sqrt{\bar{\alpha}^0}\cdot \boldsymbol{x}_j^0,(1-\bar{\alpha}^0)\boldsymbol{I})&#10;$$&#10;&#10;&#10;\end{document}" title="IguanaTex Bitmap Display">
            <a:extLst>
              <a:ext uri="{FF2B5EF4-FFF2-40B4-BE49-F238E27FC236}">
                <a16:creationId xmlns:a16="http://schemas.microsoft.com/office/drawing/2014/main" id="{2507F978-8F21-48E6-915B-8F65CC05F2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497334" y="2714388"/>
            <a:ext cx="4149333" cy="342857"/>
          </a:xfrm>
          <a:prstGeom prst="rect">
            <a:avLst/>
          </a:prstGeom>
        </p:spPr>
      </p:pic>
      <p:pic>
        <p:nvPicPr>
          <p:cNvPr id="13" name="图片 12" descr="\documentclass{article}&#10;\usepackage{amsmath}&#10;\pagestyle{empty}&#10;\begin{document}&#10;&#10;$$&#10;p(\boldsymbol{x}_j^{t-1}|\boldsymbol{x}^t)=\mathcal{N}(\boldsymbol{x}_j^{t-1}|\boldsymbol{\mu}(\boldsymbol{x}^t,t),\beta^t\boldsymbol{I})&#10;$$&#10;&#10;&#10;\end{document}" title="IguanaTex Bitmap Display">
            <a:extLst>
              <a:ext uri="{FF2B5EF4-FFF2-40B4-BE49-F238E27FC236}">
                <a16:creationId xmlns:a16="http://schemas.microsoft.com/office/drawing/2014/main" id="{52E8C6B0-D207-48AD-9CBC-4C09806321D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45143" y="3592943"/>
            <a:ext cx="3853714" cy="332190"/>
          </a:xfrm>
          <a:prstGeom prst="rect">
            <a:avLst/>
          </a:prstGeom>
        </p:spPr>
      </p:pic>
      <p:pic>
        <p:nvPicPr>
          <p:cNvPr id="18" name="图片 17" descr="\documentclass{article}&#10;\usepackage{amsmath}&#10;\pagestyle{empty}&#10;\begin{document}&#10;&#10;$$&#10;\boldsymbol{\mu}(\boldsymbol{x}^t,t)=\frac{1}{\sqrt{\alpha^t}}\Big(x_j^t-\frac{\beta^t}{\sqrt{1-\bar{\alpha}^t}}G(\boldsymbol{x}^t,t)[j]\Big)&#10;$$&#10;&#10;&#10;\end{document}" title="IguanaTex Bitmap Display">
            <a:extLst>
              <a:ext uri="{FF2B5EF4-FFF2-40B4-BE49-F238E27FC236}">
                <a16:creationId xmlns:a16="http://schemas.microsoft.com/office/drawing/2014/main" id="{4100978C-D3D0-4EA0-93BB-73DF60861C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284000" y="4033793"/>
            <a:ext cx="4576001" cy="609524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pagestyle{empty}&#10;\begin{document}&#10;&#10;&#10;$L^t=\mathbb{E}\Big(\frac{1}{m}\sum_j ||\epsilon_j-G(\boldsymbol{x}^t,t)||^2\Big)$&#10;&#10;\end{document}" title="IguanaTex Bitmap Display">
            <a:extLst>
              <a:ext uri="{FF2B5EF4-FFF2-40B4-BE49-F238E27FC236}">
                <a16:creationId xmlns:a16="http://schemas.microsoft.com/office/drawing/2014/main" id="{F6B11D2E-66FB-417B-AD43-6E8C61B02F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31810" y="5191048"/>
            <a:ext cx="3480381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14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Diffusion for amino acid orientations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Forward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diffusion</a:t>
            </a:r>
          </a:p>
          <a:p>
            <a:pPr marL="1085850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i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085850" lvl="2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                 denotes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the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isotropic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Gaussian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distribution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on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SO(3)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process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Objective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function</a:t>
            </a:r>
          </a:p>
        </p:txBody>
      </p:sp>
      <p:pic>
        <p:nvPicPr>
          <p:cNvPr id="12" name="图片 11" descr="\documentclass{article}&#10;\usepackage{amsmath}&#10;\pagestyle{empty}&#10;\begin{document}&#10;&#10;&#10;$q(\boldsymbol{O}_j^t|\boldsymbol{O}_j^0)=\mathcal{IG}_{\rm SO(3)}\big(\boldsymbol{O}_j^t|{\rm ScaleRot}(\sqrt{\bar{\alpha}^t},\boldsymbol{O}_j^0),1-\bar{\alpha}^t\big)$&#10;&#10;\end{document}" title="IguanaTex Bitmap Display">
            <a:extLst>
              <a:ext uri="{FF2B5EF4-FFF2-40B4-BE49-F238E27FC236}">
                <a16:creationId xmlns:a16="http://schemas.microsoft.com/office/drawing/2014/main" id="{9209A92B-182F-4FF4-80C1-C7D369D13F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19428" y="2063345"/>
            <a:ext cx="5705144" cy="329143"/>
          </a:xfrm>
          <a:prstGeom prst="rect">
            <a:avLst/>
          </a:prstGeom>
        </p:spPr>
      </p:pic>
      <p:pic>
        <p:nvPicPr>
          <p:cNvPr id="14" name="图片 13" descr="\documentclass{article}&#10;\usepackage{amsmath}&#10;\pagestyle{empty}&#10;\begin{document}&#10;&#10;&#10;$\mathcal{IG}_{\rm SO(3)}$&#10;&#10;\end{document}" title="IguanaTex Bitmap Display">
            <a:extLst>
              <a:ext uri="{FF2B5EF4-FFF2-40B4-BE49-F238E27FC236}">
                <a16:creationId xmlns:a16="http://schemas.microsoft.com/office/drawing/2014/main" id="{9EC2305A-6AFD-4E13-B4DA-EB613C92F4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54683" y="2538773"/>
            <a:ext cx="833524" cy="268190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&#10;$p(\boldsymbol{O}_j^{t-1}|\boldsymbol{O}^t)=\mathcal{IG}_{\rm SO(3)}\big(\boldsymbol{O}_j^{t-1}|H(\boldsymbol{O}^t,t)[j],\beta^t\big)$&#10;&#10;\end{document}" title="IguanaTex Bitmap Display">
            <a:extLst>
              <a:ext uri="{FF2B5EF4-FFF2-40B4-BE49-F238E27FC236}">
                <a16:creationId xmlns:a16="http://schemas.microsoft.com/office/drawing/2014/main" id="{FECBD663-F4C6-458C-A2D2-0A9F4BC67C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38476" y="3815299"/>
            <a:ext cx="4867049" cy="332190"/>
          </a:xfrm>
          <a:prstGeom prst="rect">
            <a:avLst/>
          </a:prstGeom>
        </p:spPr>
      </p:pic>
      <p:pic>
        <p:nvPicPr>
          <p:cNvPr id="22" name="图片 21" descr="\documentclass{article}&#10;\usepackage{amsmath}&#10;\usepackage{amsfonts}&#10;\pagestyle{empty}&#10;\begin{document}&#10;&#10;&#10;$L^t=\mathbb{E}\Big(\frac{1}{m}\sum_j ||(\boldsymbol{O}_j^0)^T H(\boldsymbol{O}_j^t,t)[j]-\boldsymbol{I}||^2\Big)$&#10;&#10;\end{document}" title="IguanaTex Bitmap Display">
            <a:extLst>
              <a:ext uri="{FF2B5EF4-FFF2-40B4-BE49-F238E27FC236}">
                <a16:creationId xmlns:a16="http://schemas.microsoft.com/office/drawing/2014/main" id="{63D74D48-8603-4874-9852-5BD5C643AD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36572" y="5148817"/>
            <a:ext cx="4470857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75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15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Jumper, J., Evans, R., </a:t>
            </a:r>
            <a:r>
              <a:rPr lang="en-US" altLang="zh-CN" sz="1000" dirty="0" err="1"/>
              <a:t>Pritzel</a:t>
            </a:r>
            <a:r>
              <a:rPr lang="en-US" altLang="zh-CN" sz="1000" dirty="0"/>
              <a:t>, A., Green, T., </a:t>
            </a:r>
            <a:r>
              <a:rPr lang="en-US" altLang="zh-CN" sz="1000" dirty="0" err="1"/>
              <a:t>Figurnov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Ronneberger</a:t>
            </a:r>
            <a:r>
              <a:rPr lang="en-US" altLang="zh-CN" sz="1000" dirty="0"/>
              <a:t>, O., ... &amp; Hassabis, D. (2021). Highly accurate protein structure prediction with </a:t>
            </a:r>
            <a:r>
              <a:rPr lang="en-US" altLang="zh-CN" sz="1000" dirty="0" err="1"/>
              <a:t>AlphaFold</a:t>
            </a:r>
            <a:r>
              <a:rPr lang="en-US" altLang="zh-CN" sz="1000" dirty="0"/>
              <a:t>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596</a:t>
            </a:r>
            <a:r>
              <a:rPr lang="en-US" altLang="zh-CN" sz="1000" dirty="0"/>
              <a:t>(7873), 583-589.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Sequence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Latent feature of protein sequences: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Evoformer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Model architecture backbone: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structure module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25C155-AC87-4D78-88F0-223B208E8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8" y="2701265"/>
            <a:ext cx="7932244" cy="26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4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16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Jumper, J., Evans, R., </a:t>
            </a:r>
            <a:r>
              <a:rPr lang="en-US" altLang="zh-CN" sz="1000" dirty="0" err="1"/>
              <a:t>Pritzel</a:t>
            </a:r>
            <a:r>
              <a:rPr lang="en-US" altLang="zh-CN" sz="1000" dirty="0"/>
              <a:t>, A., Green, T., </a:t>
            </a:r>
            <a:r>
              <a:rPr lang="en-US" altLang="zh-CN" sz="1000" dirty="0" err="1"/>
              <a:t>Figurnov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Ronneberger</a:t>
            </a:r>
            <a:r>
              <a:rPr lang="en-US" altLang="zh-CN" sz="1000" dirty="0"/>
              <a:t>, O., ... &amp; Hassabis, D. (2021). Highly accurate protein structure prediction with </a:t>
            </a:r>
            <a:r>
              <a:rPr lang="en-US" altLang="zh-CN" sz="1000" dirty="0" err="1"/>
              <a:t>AlphaFold</a:t>
            </a:r>
            <a:r>
              <a:rPr lang="en-US" altLang="zh-CN" sz="1000" dirty="0"/>
              <a:t>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596</a:t>
            </a:r>
            <a:r>
              <a:rPr lang="en-US" altLang="zh-CN" sz="1000" dirty="0"/>
              <a:t>(7873), 583-589.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Sequence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Latent feature of protein sequences: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Evoformer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Model architecture backbone: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structure module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B998D9-612B-4C41-9E92-2B60243C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21" y="2216490"/>
            <a:ext cx="7045359" cy="18927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B80001-C304-4070-87E7-0AD965D13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7"/>
          <a:stretch/>
        </p:blipFill>
        <p:spPr>
          <a:xfrm>
            <a:off x="2790051" y="4162222"/>
            <a:ext cx="3563899" cy="21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17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bg2"/>
                </a:solidFill>
                <a:latin typeface="NimbusRomNo9L-Medi"/>
              </a:rPr>
              <a:t>De novo </a:t>
            </a: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Experiments and Conclusion</a:t>
            </a:r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04300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Results and Analysis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18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Baseline performances of the vanilla diffusion model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Test set: </a:t>
            </a:r>
            <a:r>
              <a:rPr lang="en-US" altLang="zh-CN" b="1" dirty="0">
                <a:solidFill>
                  <a:srgbClr val="0070C0"/>
                </a:solidFill>
              </a:rPr>
              <a:t>CAMEO dataset </a:t>
            </a:r>
            <a:r>
              <a:rPr lang="en-US" altLang="zh-CN" dirty="0">
                <a:solidFill>
                  <a:prstClr val="black"/>
                </a:solidFill>
              </a:rPr>
              <a:t>which consists 146 of the most recent single-chain proteins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Case study: protein </a:t>
            </a:r>
            <a:r>
              <a:rPr lang="en-US" altLang="zh-CN" b="1" dirty="0">
                <a:solidFill>
                  <a:srgbClr val="0070C0"/>
                </a:solidFill>
              </a:rPr>
              <a:t>PDB_ID = 7BI4_A </a:t>
            </a:r>
            <a:r>
              <a:rPr lang="en-US" altLang="zh-CN" dirty="0">
                <a:solidFill>
                  <a:prstClr val="black"/>
                </a:solidFill>
              </a:rPr>
              <a:t>(on which all accelerated sampling algorithms are tested)</a:t>
            </a:r>
            <a:endParaRPr lang="en-US" altLang="zh-CN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A6708-15E1-F284-0F8B-A2CEAA71C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359" y="3122135"/>
            <a:ext cx="8101283" cy="21903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FD140D-3312-49B4-684B-67F5FF9F7099}"/>
              </a:ext>
            </a:extLst>
          </p:cNvPr>
          <p:cNvSpPr txBox="1"/>
          <p:nvPr/>
        </p:nvSpPr>
        <p:spPr>
          <a:xfrm>
            <a:off x="2573339" y="5473495"/>
            <a:ext cx="3997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test results for the vanilla diffusion model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801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Results and Analysis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19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3D structure of </a:t>
            </a:r>
            <a:r>
              <a:rPr lang="en-US" altLang="zh-CN" sz="2000" b="1" dirty="0">
                <a:solidFill>
                  <a:srgbClr val="F400F4"/>
                </a:solidFill>
              </a:rPr>
              <a:t>Real</a:t>
            </a:r>
            <a:r>
              <a:rPr lang="en-US" altLang="zh-CN" sz="2000" dirty="0">
                <a:solidFill>
                  <a:prstClr val="black"/>
                </a:solidFill>
              </a:rPr>
              <a:t> and predicted (</a:t>
            </a:r>
            <a:r>
              <a:rPr lang="en-US" altLang="zh-CN" sz="2000" b="1" dirty="0">
                <a:solidFill>
                  <a:srgbClr val="39FF39"/>
                </a:solidFill>
              </a:rPr>
              <a:t>50 NFE </a:t>
            </a:r>
            <a:r>
              <a:rPr lang="en-US" altLang="zh-CN" sz="2000" dirty="0">
                <a:solidFill>
                  <a:prstClr val="black"/>
                </a:solidFill>
              </a:rPr>
              <a:t>/ </a:t>
            </a:r>
            <a:r>
              <a:rPr lang="en-US" altLang="zh-CN" sz="2000" b="1" dirty="0">
                <a:solidFill>
                  <a:srgbClr val="00E1E1"/>
                </a:solidFill>
              </a:rPr>
              <a:t>1000 NFE</a:t>
            </a:r>
            <a:r>
              <a:rPr lang="en-US" altLang="zh-CN" sz="2000" dirty="0">
                <a:solidFill>
                  <a:prstClr val="black"/>
                </a:solidFill>
              </a:rPr>
              <a:t>) 7Bl4_A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7018F1-9B71-203E-522C-25010B19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747" y="1920362"/>
            <a:ext cx="4222729" cy="3536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4F9AF4-A38C-3616-0B10-1E5D0CCF3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18"/>
          <a:stretch/>
        </p:blipFill>
        <p:spPr>
          <a:xfrm>
            <a:off x="4571999" y="1973864"/>
            <a:ext cx="4422393" cy="31697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6CD7A5-B4E3-30F0-8E75-50592A560212}"/>
              </a:ext>
            </a:extLst>
          </p:cNvPr>
          <p:cNvSpPr txBox="1"/>
          <p:nvPr/>
        </p:nvSpPr>
        <p:spPr>
          <a:xfrm>
            <a:off x="1236154" y="5311882"/>
            <a:ext cx="302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 NFE, </a:t>
            </a:r>
            <a:r>
              <a:rPr lang="en-US" altLang="zh-CN" dirty="0" err="1"/>
              <a:t>lddt</a:t>
            </a:r>
            <a:r>
              <a:rPr lang="en-US" altLang="zh-CN" dirty="0"/>
              <a:t>=0.65, time=96.9 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949B0F-B0D1-D1DC-ED2D-F19F44F502D2}"/>
              </a:ext>
            </a:extLst>
          </p:cNvPr>
          <p:cNvSpPr txBox="1"/>
          <p:nvPr/>
        </p:nvSpPr>
        <p:spPr>
          <a:xfrm>
            <a:off x="4878476" y="5312462"/>
            <a:ext cx="35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 NFE, </a:t>
            </a:r>
            <a:r>
              <a:rPr lang="en-US" altLang="zh-CN" dirty="0" err="1"/>
              <a:t>lddt</a:t>
            </a:r>
            <a:r>
              <a:rPr lang="en-US" altLang="zh-CN" dirty="0"/>
              <a:t>=0.70, time=1257.3 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95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NimbusRomNo9L-Medi"/>
              </a:rPr>
              <a:t>De novo </a:t>
            </a:r>
            <a:r>
              <a:rPr lang="en-US" altLang="zh-CN" sz="2000" dirty="0"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Experiments and Conclusion</a:t>
            </a:r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34585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Comparison of Various Acceleration Methods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20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results of 7Bl4_A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DPM-Solver++ </a:t>
            </a:r>
            <a:r>
              <a:rPr lang="en-US" altLang="zh-CN" dirty="0"/>
              <a:t>converges at about 40 NFE and outperforms all other algorithms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DPM-Solver performs slightly worse than DPM-Solver++ but beats DDIM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1DB1B-D5D0-EEFC-9F6E-DB290C622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04" t="2180" r="1023" b="3080"/>
          <a:stretch/>
        </p:blipFill>
        <p:spPr>
          <a:xfrm>
            <a:off x="1100206" y="2596665"/>
            <a:ext cx="6943586" cy="35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NimbusRomNo9L-Medi"/>
                <a:cs typeface="Calibri" panose="020F0502020204030204" pitchFamily="34" charset="0"/>
              </a:rPr>
              <a:t>Conclusion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21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For 7Bl4_A: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acceleration methods significantly improve the convergence speed of the model by a large margin </a:t>
            </a:r>
            <a:r>
              <a:rPr lang="en-US" altLang="zh-CN" sz="2000" b="1" dirty="0">
                <a:solidFill>
                  <a:srgbClr val="0070C0"/>
                </a:solidFill>
              </a:rPr>
              <a:t>(1000 NFE </a:t>
            </a:r>
            <a:r>
              <a:rPr lang="zh-CN" altLang="en-US" sz="2000" b="1" dirty="0">
                <a:solidFill>
                  <a:srgbClr val="0070C0"/>
                </a:solidFill>
              </a:rPr>
              <a:t>→</a:t>
            </a:r>
            <a:r>
              <a:rPr lang="en-US" altLang="zh-CN" sz="2000" b="1" dirty="0">
                <a:solidFill>
                  <a:srgbClr val="0070C0"/>
                </a:solidFill>
              </a:rPr>
              <a:t> 40 NFE,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1200 s</a:t>
            </a:r>
            <a:r>
              <a:rPr lang="zh-CN" altLang="en-US" sz="2000" b="1" dirty="0">
                <a:solidFill>
                  <a:srgbClr val="0070C0"/>
                </a:solidFill>
              </a:rPr>
              <a:t> → </a:t>
            </a:r>
            <a:r>
              <a:rPr lang="en-US" altLang="zh-CN" sz="2000" b="1" dirty="0">
                <a:solidFill>
                  <a:srgbClr val="0070C0"/>
                </a:solidFill>
              </a:rPr>
              <a:t>60 s)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DPM-Solver++ </a:t>
            </a:r>
            <a:r>
              <a:rPr lang="en-US" altLang="zh-CN" sz="2000" dirty="0"/>
              <a:t>performs best when applied to d</a:t>
            </a:r>
            <a:r>
              <a:rPr lang="en-US" altLang="zh-CN" sz="2000" dirty="0">
                <a:latin typeface="NimbusRomNo9L-Medi"/>
              </a:rPr>
              <a:t>iffusion-based protein structure generation</a:t>
            </a:r>
            <a:endParaRPr lang="en-US" altLang="zh-CN" sz="2000" dirty="0"/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DDIM performs the worst (no convergence at 320 NFE)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81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BDBA8-B149-9F48-AAE1-F11F1A7B5B59}"/>
              </a:ext>
            </a:extLst>
          </p:cNvPr>
          <p:cNvSpPr txBox="1"/>
          <p:nvPr/>
        </p:nvSpPr>
        <p:spPr>
          <a:xfrm>
            <a:off x="484451" y="5516677"/>
            <a:ext cx="5052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Haowei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Lin, 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Shenshen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  <a:endParaRPr lang="en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linhaowei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lssastar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CN" altLang="zh-CN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50FA08-BA45-F744-955A-A988ECBC7F3C}"/>
              </a:ext>
            </a:extLst>
          </p:cNvPr>
          <p:cNvCxnSpPr>
            <a:cxnSpLocks/>
          </p:cNvCxnSpPr>
          <p:nvPr/>
        </p:nvCxnSpPr>
        <p:spPr>
          <a:xfrm>
            <a:off x="529867" y="5456121"/>
            <a:ext cx="2188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8D190-0980-1E4C-B710-5EC671410A94}"/>
              </a:ext>
            </a:extLst>
          </p:cNvPr>
          <p:cNvSpPr txBox="1"/>
          <p:nvPr/>
        </p:nvSpPr>
        <p:spPr>
          <a:xfrm>
            <a:off x="484451" y="2598003"/>
            <a:ext cx="6891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FC5246-C823-4D40-83E7-9CEE0D54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22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3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NimbusRomNo9L-Medi"/>
              </a:rPr>
              <a:t>De novo </a:t>
            </a:r>
            <a:r>
              <a:rPr lang="en-US" altLang="zh-CN" sz="2000" dirty="0"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Experiments and Conclusion</a:t>
            </a:r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2084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De novo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Protein Design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4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98289"/>
            <a:ext cx="83779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Nelson, D. L., </a:t>
            </a:r>
            <a:r>
              <a:rPr lang="en-US" altLang="zh-CN" sz="1000" dirty="0" err="1"/>
              <a:t>Lehninger</a:t>
            </a:r>
            <a:r>
              <a:rPr lang="en-US" altLang="zh-CN" sz="1000" dirty="0"/>
              <a:t>, A. L., &amp; Cox, M. M. (2008). </a:t>
            </a:r>
            <a:r>
              <a:rPr lang="en-US" altLang="zh-CN" sz="1000" i="1" dirty="0" err="1"/>
              <a:t>Lehninger</a:t>
            </a:r>
            <a:r>
              <a:rPr lang="en-US" altLang="zh-CN" sz="1000" i="1" dirty="0"/>
              <a:t> principles of biochemistry</a:t>
            </a:r>
            <a:r>
              <a:rPr lang="en-US" altLang="zh-CN" sz="1000" dirty="0"/>
              <a:t>. Macmillan.</a:t>
            </a:r>
            <a:endParaRPr lang="zh-CN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Proteins: workhorse molecules of life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Protein functions: antibodies, enzymes, messengers…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4 levels </a:t>
            </a:r>
            <a:r>
              <a:rPr lang="en-US" altLang="zh-CN" dirty="0">
                <a:solidFill>
                  <a:prstClr val="black"/>
                </a:solidFill>
              </a:rPr>
              <a:t>of structure in proteins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FBB86B-36FD-4426-BDE3-5DB8D671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60" y="2309953"/>
            <a:ext cx="6864081" cy="34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B6021F3-EE55-440A-B6C8-C44E7E25D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"/>
          <a:stretch/>
        </p:blipFill>
        <p:spPr>
          <a:xfrm>
            <a:off x="651239" y="4325297"/>
            <a:ext cx="7841520" cy="1991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De novo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Protein Design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5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91098"/>
            <a:ext cx="83779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  <a:r>
              <a:rPr lang="en-US" altLang="zh-CN" sz="1000" dirty="0"/>
              <a:t>.</a:t>
            </a:r>
          </a:p>
          <a:p>
            <a:r>
              <a:rPr lang="en-US" altLang="zh-CN" sz="1000" dirty="0"/>
              <a:t>Huang, P. S., </a:t>
            </a:r>
            <a:r>
              <a:rPr lang="en-US" altLang="zh-CN" sz="1000" dirty="0" err="1"/>
              <a:t>Boyken</a:t>
            </a:r>
            <a:r>
              <a:rPr lang="en-US" altLang="zh-CN" sz="1000" dirty="0"/>
              <a:t>, S. E., &amp; Baker, D. (2016). The coming of age of de novo protein design.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537</a:t>
            </a:r>
            <a:r>
              <a:rPr lang="en-US" altLang="zh-CN" sz="1000" dirty="0"/>
              <a:t>(7620), 320-327.</a:t>
            </a:r>
            <a:endParaRPr lang="zh-CN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Generating novel protein structures for </a:t>
            </a:r>
            <a:r>
              <a:rPr lang="en-US" altLang="zh-CN" b="1" dirty="0">
                <a:solidFill>
                  <a:srgbClr val="0070C0"/>
                </a:solidFill>
              </a:rPr>
              <a:t>antibody design </a:t>
            </a:r>
            <a:r>
              <a:rPr lang="en-US" altLang="zh-CN" dirty="0">
                <a:solidFill>
                  <a:prstClr val="black"/>
                </a:solidFill>
              </a:rPr>
              <a:t>and </a:t>
            </a:r>
            <a:r>
              <a:rPr lang="en-US" altLang="zh-CN" b="1" dirty="0">
                <a:solidFill>
                  <a:srgbClr val="0070C0"/>
                </a:solidFill>
              </a:rPr>
              <a:t>drug discovery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Challenge of computational </a:t>
            </a:r>
            <a:r>
              <a:rPr lang="en-US" altLang="zh-CN" i="1" dirty="0"/>
              <a:t>de novo </a:t>
            </a:r>
            <a:r>
              <a:rPr lang="en-US" altLang="zh-CN" dirty="0"/>
              <a:t>protein design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84FDE-BF97-4B7F-A814-63E9880A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50" y="1895190"/>
            <a:ext cx="3125900" cy="1725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4862E7-5F23-429B-B4FC-5BFA7EC4F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895190"/>
            <a:ext cx="3787376" cy="172552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3BBBF7F-EE4C-4302-8B33-D1F2BB29CA20}"/>
              </a:ext>
            </a:extLst>
          </p:cNvPr>
          <p:cNvSpPr txBox="1"/>
          <p:nvPr/>
        </p:nvSpPr>
        <p:spPr>
          <a:xfrm>
            <a:off x="1079770" y="4053536"/>
            <a:ext cx="718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</a:t>
            </a:r>
            <a:r>
              <a:rPr lang="en-US" altLang="zh-CN" sz="1600" dirty="0"/>
              <a:t>☑ AlphaFold2                              ☑ Rosetta </a:t>
            </a:r>
            <a:r>
              <a:rPr lang="en-US" altLang="zh-CN" sz="1600" dirty="0" err="1"/>
              <a:t>fixbb</a:t>
            </a:r>
            <a:r>
              <a:rPr lang="en-US" altLang="zh-CN" sz="1600" dirty="0"/>
              <a:t>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33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Diffusion-based Protein Structure Generation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6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33796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Ingraham, J., Baranov, M., Costello, Z., </a:t>
            </a:r>
            <a:r>
              <a:rPr lang="en-US" altLang="zh-CN" sz="1000" dirty="0" err="1"/>
              <a:t>Frappier</a:t>
            </a:r>
            <a:r>
              <a:rPr lang="en-US" altLang="zh-CN" sz="1000" dirty="0"/>
              <a:t>, V., Ismail, A., Tie, S., ... &amp; </a:t>
            </a:r>
            <a:r>
              <a:rPr lang="en-US" altLang="zh-CN" sz="1000" dirty="0" err="1"/>
              <a:t>Grigoryan</a:t>
            </a:r>
            <a:r>
              <a:rPr lang="en-US" altLang="zh-CN" sz="1000" dirty="0"/>
              <a:t>, G. (2022). Illuminating protein space with a programmable generative model. </a:t>
            </a:r>
            <a:r>
              <a:rPr lang="en-US" altLang="zh-CN" sz="1000" i="1" dirty="0" err="1"/>
              <a:t>bioRxiv</a:t>
            </a:r>
            <a:r>
              <a:rPr lang="en-US" altLang="zh-CN" sz="1000" i="1" dirty="0"/>
              <a:t>.</a:t>
            </a:r>
          </a:p>
          <a:p>
            <a:r>
              <a:rPr lang="en-US" altLang="zh-CN" sz="1000" dirty="0"/>
              <a:t>Ho, J., Jain, A., &amp; </a:t>
            </a:r>
            <a:r>
              <a:rPr lang="en-US" altLang="zh-CN" sz="1000" dirty="0" err="1"/>
              <a:t>Abbeel</a:t>
            </a:r>
            <a:r>
              <a:rPr lang="en-US" altLang="zh-CN" sz="1000" dirty="0"/>
              <a:t>, P. (2020). Denoising diffusion probabilistic models. </a:t>
            </a:r>
            <a:r>
              <a:rPr lang="en-US" altLang="zh-CN" sz="1000" i="1" dirty="0"/>
              <a:t>Advances in Neural Information Processing Systems, 33</a:t>
            </a:r>
            <a:r>
              <a:rPr lang="en-US" altLang="zh-CN" sz="1000" dirty="0"/>
              <a:t>, 6840-6851.</a:t>
            </a:r>
          </a:p>
          <a:p>
            <a:endParaRPr lang="zh-CN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 diffusion of protein structures</a:t>
            </a: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11D4F9-AFAE-4C7C-924F-9A1C601D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64" y="1653498"/>
            <a:ext cx="7054072" cy="1310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DCF773-8BF4-400A-BA1A-77CBEE54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29" y="3534462"/>
            <a:ext cx="8101743" cy="21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765350C-9A7A-4455-BCFD-B21841AB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48" y="3709712"/>
            <a:ext cx="2447726" cy="2447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Diffusion-based Protein Structure Generation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7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33796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Ingraham, J., Baranov, M., Costello, Z., </a:t>
            </a:r>
            <a:r>
              <a:rPr lang="en-US" altLang="zh-CN" sz="1000" dirty="0" err="1"/>
              <a:t>Frappier</a:t>
            </a:r>
            <a:r>
              <a:rPr lang="en-US" altLang="zh-CN" sz="1000" dirty="0"/>
              <a:t>, V., Ismail, A., Tie, S., ... &amp; </a:t>
            </a:r>
            <a:r>
              <a:rPr lang="en-US" altLang="zh-CN" sz="1000" dirty="0" err="1"/>
              <a:t>Grigoryan</a:t>
            </a:r>
            <a:r>
              <a:rPr lang="en-US" altLang="zh-CN" sz="1000" dirty="0"/>
              <a:t>, G. (2022). Illuminating protein space with a programmable generative model. </a:t>
            </a:r>
            <a:r>
              <a:rPr lang="en-US" altLang="zh-CN" sz="1000" i="1" dirty="0" err="1"/>
              <a:t>bioRxiv</a:t>
            </a:r>
            <a:r>
              <a:rPr lang="en-US" altLang="zh-CN" sz="1000" i="1" dirty="0"/>
              <a:t>.</a:t>
            </a:r>
          </a:p>
          <a:p>
            <a:r>
              <a:rPr lang="en-US" altLang="zh-CN" sz="1000" dirty="0"/>
              <a:t>https://www.bakerlab.org/2022/11/30/diffusion-model-for-protein-design/</a:t>
            </a:r>
          </a:p>
          <a:p>
            <a:endParaRPr lang="zh-CN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632906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 diffusion of protein structures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Existing problem: </a:t>
            </a:r>
            <a:r>
              <a:rPr lang="en-US" altLang="zh-CN" sz="2000" b="1" dirty="0">
                <a:solidFill>
                  <a:srgbClr val="0070C0"/>
                </a:solidFill>
              </a:rPr>
              <a:t>slow inference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Project aim: apply feasible </a:t>
            </a:r>
            <a:r>
              <a:rPr lang="en-US" altLang="zh-CN" sz="2000" b="1" dirty="0">
                <a:solidFill>
                  <a:srgbClr val="FF0000"/>
                </a:solidFill>
              </a:rPr>
              <a:t>accelerated sampling </a:t>
            </a:r>
            <a:r>
              <a:rPr lang="en-US" altLang="zh-CN" sz="2000" dirty="0">
                <a:solidFill>
                  <a:prstClr val="black"/>
                </a:solidFill>
              </a:rPr>
              <a:t>methods to </a:t>
            </a:r>
            <a:r>
              <a:rPr lang="en-US" altLang="zh-CN" sz="2000" b="1" dirty="0">
                <a:solidFill>
                  <a:srgbClr val="0070C0"/>
                </a:solidFill>
              </a:rPr>
              <a:t>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Improved efficiency of antibody design and drug discovery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Provide convenience for model refinement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C8A800-66E2-43A5-92AD-19001BC92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246" y="1267584"/>
            <a:ext cx="2447725" cy="24477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C37EE3-8E03-4EB3-964E-42906AE1D9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185"/>
          <a:stretch/>
        </p:blipFill>
        <p:spPr>
          <a:xfrm>
            <a:off x="449517" y="1700114"/>
            <a:ext cx="5797236" cy="20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Accelerated Sampling for Diffusion Models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8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142582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Song, Y., </a:t>
            </a:r>
            <a:r>
              <a:rPr lang="en-US" altLang="zh-CN" sz="1000" dirty="0" err="1"/>
              <a:t>Sohl</a:t>
            </a:r>
            <a:r>
              <a:rPr lang="en-US" altLang="zh-CN" sz="1000" dirty="0"/>
              <a:t>-Dickstein, J., </a:t>
            </a:r>
            <a:r>
              <a:rPr lang="en-US" altLang="zh-CN" sz="1000" dirty="0" err="1"/>
              <a:t>Kingma</a:t>
            </a:r>
            <a:r>
              <a:rPr lang="en-US" altLang="zh-CN" sz="1000" dirty="0"/>
              <a:t>, D. P., Kumar, A., </a:t>
            </a:r>
            <a:r>
              <a:rPr lang="en-US" altLang="zh-CN" sz="1000" dirty="0" err="1"/>
              <a:t>Ermon</a:t>
            </a:r>
            <a:r>
              <a:rPr lang="en-US" altLang="zh-CN" sz="1000" dirty="0"/>
              <a:t>, S., &amp; Poole, B. (2020). Score-based generative modeling through stochastic differential equations. </a:t>
            </a:r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arXiv:2011.13456.</a:t>
            </a:r>
          </a:p>
          <a:p>
            <a:r>
              <a:rPr lang="en-US" altLang="zh-CN" sz="1000" dirty="0"/>
              <a:t>Lu, C., Zhou, Y., Bao, F., Chen, J., Li, C., &amp; Zhu, J. (2022). DPM-Solver: A Fast ODE Solver for Diffusion Probabilistic Model Sampling in Around 10 Steps. </a:t>
            </a:r>
          </a:p>
          <a:p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</a:t>
            </a:r>
            <a:r>
              <a:rPr lang="en-US" altLang="zh-CN" sz="1000" dirty="0"/>
              <a:t>:</a:t>
            </a:r>
            <a:r>
              <a:rPr lang="en-US" altLang="zh-CN" sz="1000" i="1" dirty="0"/>
              <a:t>2206.00927.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Accelerated sampling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Training-based: knowledge distillation, self-adaptive noise scheduling, Sample trajectory learning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Training-free: </a:t>
            </a:r>
            <a:r>
              <a:rPr lang="en-US" altLang="zh-CN" b="1" dirty="0">
                <a:solidFill>
                  <a:srgbClr val="0070C0"/>
                </a:solidFill>
              </a:rPr>
              <a:t>DDIM</a:t>
            </a:r>
            <a:r>
              <a:rPr lang="en-US" altLang="zh-CN" dirty="0">
                <a:solidFill>
                  <a:prstClr val="black"/>
                </a:solidFill>
              </a:rPr>
              <a:t>, Dynamic </a:t>
            </a:r>
            <a:r>
              <a:rPr lang="en-US" altLang="zh-CN" dirty="0" err="1">
                <a:solidFill>
                  <a:prstClr val="black"/>
                </a:solidFill>
              </a:rPr>
              <a:t>stepsize</a:t>
            </a:r>
            <a:r>
              <a:rPr lang="en-US" altLang="zh-CN" dirty="0">
                <a:solidFill>
                  <a:prstClr val="black"/>
                </a:solidFill>
              </a:rPr>
              <a:t> SDE solver, Analytic-DPM, </a:t>
            </a:r>
            <a:r>
              <a:rPr lang="en-US" altLang="zh-CN" b="1" dirty="0">
                <a:solidFill>
                  <a:srgbClr val="0070C0"/>
                </a:solidFill>
              </a:rPr>
              <a:t>DPM-Solver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b="1" dirty="0">
                <a:solidFill>
                  <a:srgbClr val="0070C0"/>
                </a:solidFill>
              </a:rPr>
              <a:t>DPM-Solver++ </a:t>
            </a:r>
            <a:r>
              <a:rPr lang="en-US" altLang="zh-CN" dirty="0"/>
              <a:t>(both used in Stable-Diffusion)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Algorithm sketch of DPM-Solver/DPM-Solver++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Essence: fast ODE solver for the </a:t>
            </a:r>
            <a:r>
              <a:rPr lang="en-US" altLang="zh-CN" b="1" dirty="0">
                <a:solidFill>
                  <a:srgbClr val="0070C0"/>
                </a:solidFill>
              </a:rPr>
              <a:t>probability flow 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/>
              <a:t>   or equivalent the </a:t>
            </a:r>
            <a:r>
              <a:rPr lang="en-US" altLang="zh-CN" b="1" dirty="0">
                <a:solidFill>
                  <a:srgbClr val="0070C0"/>
                </a:solidFill>
              </a:rPr>
              <a:t>diffusion ODE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/>
              <a:t>   in which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11" name="图片 10" descr="\documentclass{article}&#10;\usepackage{amsmath}&#10;\pagestyle{empty}&#10;\begin{document}&#10;$$&#10;\frac{{\rm d}\boldsymbol{x}_t}{{\rm d}t}=f(t)\boldsymbol{x}_{t}-\frac{1}{2}g^2(t)\nabla_{\boldsymbol{x}}\log{q_{t}(\boldsymbol{x}_t)},\ \ \boldsymbol{x}_{T}\sim q_T(\boldsymbol{x}_T)&#10;$$&#10;\end{document}" title="IguanaTex Bitmap Display">
            <a:extLst>
              <a:ext uri="{FF2B5EF4-FFF2-40B4-BE49-F238E27FC236}">
                <a16:creationId xmlns:a16="http://schemas.microsoft.com/office/drawing/2014/main" id="{86F4C8D4-9121-4380-888E-9C437DF381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62096" y="3397160"/>
            <a:ext cx="5619809" cy="522667"/>
          </a:xfrm>
          <a:prstGeom prst="rect">
            <a:avLst/>
          </a:prstGeom>
        </p:spPr>
      </p:pic>
      <p:pic>
        <p:nvPicPr>
          <p:cNvPr id="18" name="图片 17" descr="\documentclass{article}&#10;\usepackage{amsmath}&#10;\pagestyle{empty}&#10;\begin{document}&#10;$$&#10;\frac{{\rm d}\boldsymbol{x}_t}{{\rm d}t}=\boldsymbol{h}_{\theta}(\boldsymbol{x}_t,t):=f(t)\boldsymbol{x}_t+\frac{g^2(t)}{2\sigma_t}\boldsymbol{\epsilon}_{\theta}(\boldsymbol{x}_t,t),\ \ \boldsymbol{x}_T\sim\mathcal{N}(\boldsymbol{0},\tilde{\sigma}^2\boldsymbol{I})&#10;$$&#10;\end{document}" title="IguanaTex Bitmap Display">
            <a:extLst>
              <a:ext uri="{FF2B5EF4-FFF2-40B4-BE49-F238E27FC236}">
                <a16:creationId xmlns:a16="http://schemas.microsoft.com/office/drawing/2014/main" id="{EF7E3CE3-5FA5-4B68-B88C-6514D188D3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54667" y="4354337"/>
            <a:ext cx="6634667" cy="594286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$$&#10;f(t)=\frac{{\rm d}\log{\alpha_t}}{{\rm d}t}, \ \ g^2(t)=\frac{{\rm d}\sigma^2_t}{{\rm d}t}-2\frac{{\rm d}\log{\alpha_t}}{{\rm d}t}\sigma^2_t&#10;$$&#10;&#10;&#10;\end{document}" title="IguanaTex Bitmap Display">
            <a:extLst>
              <a:ext uri="{FF2B5EF4-FFF2-40B4-BE49-F238E27FC236}">
                <a16:creationId xmlns:a16="http://schemas.microsoft.com/office/drawing/2014/main" id="{EA66D806-7373-41C3-9276-50DB41668B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17486" y="5291434"/>
            <a:ext cx="4309028" cy="5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5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Accelerated Sampling for Diffusion Models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9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142582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Song, Y., </a:t>
            </a:r>
            <a:r>
              <a:rPr lang="en-US" altLang="zh-CN" sz="1000" dirty="0" err="1"/>
              <a:t>Sohl</a:t>
            </a:r>
            <a:r>
              <a:rPr lang="en-US" altLang="zh-CN" sz="1000" dirty="0"/>
              <a:t>-Dickstein, J., </a:t>
            </a:r>
            <a:r>
              <a:rPr lang="en-US" altLang="zh-CN" sz="1000" dirty="0" err="1"/>
              <a:t>Kingma</a:t>
            </a:r>
            <a:r>
              <a:rPr lang="en-US" altLang="zh-CN" sz="1000" dirty="0"/>
              <a:t>, D. P., Kumar, A., </a:t>
            </a:r>
            <a:r>
              <a:rPr lang="en-US" altLang="zh-CN" sz="1000" dirty="0" err="1"/>
              <a:t>Ermon</a:t>
            </a:r>
            <a:r>
              <a:rPr lang="en-US" altLang="zh-CN" sz="1000" dirty="0"/>
              <a:t>, S., &amp; Poole, B. (2020). Score-based generative modeling through stochastic differential equations. </a:t>
            </a:r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arXiv:2011.13456.</a:t>
            </a:r>
          </a:p>
          <a:p>
            <a:r>
              <a:rPr lang="en-US" altLang="zh-CN" sz="1000" dirty="0"/>
              <a:t>Lu, C., Zhou, Y., Bao, F., Chen, J., Li, C., &amp; Zhu, J. (2022). DPM-Solver: A Fast ODE Solver for Diffusion Probabilistic Model Sampling in Around 10 Steps. </a:t>
            </a:r>
          </a:p>
          <a:p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</a:t>
            </a:r>
            <a:r>
              <a:rPr lang="en-US" altLang="zh-CN" sz="1000" dirty="0"/>
              <a:t>:</a:t>
            </a:r>
            <a:r>
              <a:rPr lang="en-US" altLang="zh-CN" sz="1000" i="1" dirty="0"/>
              <a:t>2206.00927.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Accelerated sampling methods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Algorithm sketch of DPM-Solver/DPM-Solver++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Decouple linear parts and nonlinear parts of the diffusion ODE by </a:t>
            </a:r>
            <a:r>
              <a:rPr lang="en-US" altLang="zh-CN" b="1" dirty="0">
                <a:solidFill>
                  <a:srgbClr val="0070C0"/>
                </a:solidFill>
              </a:rPr>
              <a:t>variation of constants </a:t>
            </a:r>
            <a:r>
              <a:rPr lang="en-US" altLang="zh-CN" dirty="0">
                <a:solidFill>
                  <a:prstClr val="black"/>
                </a:solidFill>
              </a:rPr>
              <a:t>formula to formulate the exact solution</a:t>
            </a: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Rewrite the solution by </a:t>
            </a:r>
            <a:r>
              <a:rPr lang="en-US" altLang="zh-CN" b="1" dirty="0">
                <a:solidFill>
                  <a:srgbClr val="0070C0"/>
                </a:solidFill>
              </a:rPr>
              <a:t>change-of-variable</a:t>
            </a:r>
            <a:r>
              <a:rPr lang="en-US" altLang="zh-CN" dirty="0">
                <a:solidFill>
                  <a:prstClr val="black"/>
                </a:solidFill>
              </a:rPr>
              <a:t> for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Apply (</a:t>
            </a:r>
            <a:r>
              <a:rPr lang="en-US" altLang="zh-CN" i="1" dirty="0">
                <a:solidFill>
                  <a:prstClr val="black"/>
                </a:solidFill>
              </a:rPr>
              <a:t>k</a:t>
            </a:r>
            <a:r>
              <a:rPr lang="en-US" altLang="zh-CN" dirty="0">
                <a:solidFill>
                  <a:prstClr val="black"/>
                </a:solidFill>
              </a:rPr>
              <a:t>-1)-</a:t>
            </a:r>
            <a:r>
              <a:rPr lang="en-US" altLang="zh-CN" dirty="0" err="1">
                <a:solidFill>
                  <a:prstClr val="black"/>
                </a:solidFill>
              </a:rPr>
              <a:t>th</a:t>
            </a:r>
            <a:r>
              <a:rPr lang="en-US" altLang="zh-CN" dirty="0">
                <a:solidFill>
                  <a:prstClr val="black"/>
                </a:solidFill>
              </a:rPr>
              <a:t> order Taylor expansion to the NN term and compute the integral </a:t>
            </a:r>
            <a:r>
              <a:rPr lang="en-US" altLang="zh-CN" b="1" dirty="0">
                <a:solidFill>
                  <a:srgbClr val="0070C0"/>
                </a:solidFill>
              </a:rPr>
              <a:t>analytically</a:t>
            </a:r>
            <a:r>
              <a:rPr lang="en-US" altLang="zh-CN" dirty="0">
                <a:solidFill>
                  <a:prstClr val="black"/>
                </a:solidFill>
              </a:rPr>
              <a:t> using integration-by-parts to obtain </a:t>
            </a:r>
            <a:r>
              <a:rPr lang="en-US" altLang="zh-CN" b="1" dirty="0">
                <a:solidFill>
                  <a:srgbClr val="FF0000"/>
                </a:solidFill>
              </a:rPr>
              <a:t>DPM-Solver-</a:t>
            </a:r>
            <a:r>
              <a:rPr lang="en-US" altLang="zh-CN" b="1" i="1" dirty="0">
                <a:solidFill>
                  <a:srgbClr val="FF0000"/>
                </a:solidFill>
              </a:rPr>
              <a:t>k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4" name="图片 3" descr="\documentclass{article}&#10;\usepackage{amsmath}&#10;\pagestyle{empty}&#10;\begin{document}&#10;&#10;$$&#10;\boldsymbol{x}_t=e^{\int_{t}^{s}f(\tau)d\tau}\boldsymbol{x}_s+\int_{s}^{t}\Big(e^{\int_{t}^{s}f(\tau)d\tau}\frac{g^2(\tau)}{2\sigma_{\tau}}\boldsymbol{\epsilon}_{\theta}(\boldsymbol{x}_\tau,\tau)\Big){\rm d}\tau&#10;$$&#10;&#10;&#10;\end{document}" title="IguanaTex Bitmap Display">
            <a:extLst>
              <a:ext uri="{FF2B5EF4-FFF2-40B4-BE49-F238E27FC236}">
                <a16:creationId xmlns:a16="http://schemas.microsoft.com/office/drawing/2014/main" id="{B721968A-B2D1-41B4-A0D2-AB0B5A5119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80686" y="2540000"/>
            <a:ext cx="5182628" cy="562286"/>
          </a:xfrm>
          <a:prstGeom prst="rect">
            <a:avLst/>
          </a:prstGeom>
        </p:spPr>
      </p:pic>
      <p:pic>
        <p:nvPicPr>
          <p:cNvPr id="7" name="图片 6" descr="\documentclass{article}&#10;\usepackage{amsmath}&#10;\pagestyle{empty}&#10;\begin{document}&#10;&#10;$\lambda_t:=\log{(\alpha_t/\sigma_t)}$&#10;&#10;&#10;&#10;\end{document}" title="IguanaTex Bitmap Display">
            <a:extLst>
              <a:ext uri="{FF2B5EF4-FFF2-40B4-BE49-F238E27FC236}">
                <a16:creationId xmlns:a16="http://schemas.microsoft.com/office/drawing/2014/main" id="{EC4036F1-4ADC-4F2B-B5A7-770A163CB3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68025" y="3199971"/>
            <a:ext cx="1604571" cy="229029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&#10;$$&#10;\boldsymbol{x}_t=\frac{\alpha_t}{\alpha_s}\boldsymbol{x}_s-\alpha_t\int_{\lambda_s}^{\lambda_t}e^{-\lambda}\hat{\boldsymbol{\epsilon}}_{\theta}(\hat{\boldsymbol{x}}_\lambda,\lambda){\rm d}\lambda&#10;$$&#10;&#10;&#10;\end{document}" title="IguanaTex Bitmap Display">
            <a:extLst>
              <a:ext uri="{FF2B5EF4-FFF2-40B4-BE49-F238E27FC236}">
                <a16:creationId xmlns:a16="http://schemas.microsoft.com/office/drawing/2014/main" id="{342A79E6-B3B0-4470-95FC-C5C3FD0012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79544" y="3457429"/>
            <a:ext cx="3584913" cy="596572"/>
          </a:xfrm>
          <a:prstGeom prst="rect">
            <a:avLst/>
          </a:prstGeom>
        </p:spPr>
      </p:pic>
      <p:pic>
        <p:nvPicPr>
          <p:cNvPr id="29" name="图片 28" descr="\documentclass{article}&#10;\usepackage{amsmath}&#10;\pagestyle{empty}&#10;\begin{document}&#10;$$&#10;\begin{aligned}&#10;\boldsymbol{x}_{t_{i-1}\rightarrow t_i}=\frac{\alpha_{t_i}}{\alpha_{t_{i-1}}}\tilde{\boldsymbol{x}}_{t_{i-1}}-\alpha_{t_i}&amp;\sum_{n=0}^{k-1}\hat{\boldsymbol{\epsilon}}_{\theta}^{(n)}(\hat{\boldsymbol{x}}_{\lambda_{t_{i-1}}},\lambda_{t_{i-1}})\int_{\lambda_{t_{i-1}}}^{\lambda_{t_{i}}}e^{-\lambda}\frac{(\lambda-\lambda_{t_{i-1}})^{n}}{n!}{\rm d}\lambda\\ &amp;+\mathcal{O}\big((\lambda_{t_i}-\lambda_{t_{i-1}})^{k+1}\big)&#10;\end{aligned}&#10;$$&#10;&#10;\end{document}" title="IguanaTex Bitmap Display">
            <a:extLst>
              <a:ext uri="{FF2B5EF4-FFF2-40B4-BE49-F238E27FC236}">
                <a16:creationId xmlns:a16="http://schemas.microsoft.com/office/drawing/2014/main" id="{881BDB8C-E6C0-48D3-A52C-D7AD26B42BB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6230" y="4766635"/>
            <a:ext cx="7471541" cy="10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53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2765.654"/>
  <p:tag name="LATEXADDIN" val="\documentclass{article}&#10;\usepackage{amsmath}&#10;\pagestyle{empty}&#10;\begin{document}&#10;$$&#10;\frac{{\rm d}\boldsymbol{x}_t}{{\rm d}t}=f(t)\boldsymbol{x}_{t}-\frac{1}{2}g^2(t)\nabla_{\boldsymbol{x}}\log{q_{t}(\boldsymbol{x}_t)},\ \ \boldsymbol{x}_{T}\sim q_T(\boldsymbol{x}_T)&#10;$$&#10;\end{document}"/>
  <p:tag name="IGUANATEXSIZE" val="20"/>
  <p:tag name="IGUANATEXCURSOR" val="11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8.9238"/>
  <p:tag name="LATEXADDIN" val="\documentclass{article}&#10;\usepackage{amsmath}&#10;\pagestyle{empty}&#10;\begin{document}&#10;&#10;$\boldsymbol{O}_i\in{\rm SO}(3)$&#10;&#10;&#10;\end{document}"/>
  <p:tag name="IGUANATEXSIZE" val="18"/>
  <p:tag name="IGUANATEXCURSOR" val="11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2167.229"/>
  <p:tag name="LATEXADDIN" val="\documentclass{article}&#10;\usepackage{amsmath}&#10;\pagestyle{empty}&#10;\begin{document}&#10;&#10;$q(\boldsymbol{x}_j^t|\boldsymbol{x}_j^{t-1})=\mathcal{N}(\boldsymbol{x}_j^t|\sqrt{1-\beta^t}\cdot\boldsymbol{x}_j^{t-1},\beta^t\boldsymbol{I})$&#10;&#10;&#10;\end{document}"/>
  <p:tag name="IGUANATEXSIZE" val="20"/>
  <p:tag name="IGUANATEXCURSOR" val="22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7289"/>
  <p:tag name="ORIGINALWIDTH" val="2041.995"/>
  <p:tag name="LATEXADDIN" val="\documentclass{article}&#10;\usepackage{amsmath}&#10;\pagestyle{empty}&#10;\begin{document}&#10;&#10;$$&#10;q(\boldsymbol{x}_j^t|\boldsymbol{x}_j^0)=\mathcal{N}(\boldsymbol{x}_j^t|\sqrt{\bar{\alpha}^0}\cdot \boldsymbol{x}_j^0,(1-\bar{\alpha}^0)\boldsymbol{I})&#10;$$&#10;&#10;&#10;\end{document}"/>
  <p:tag name="IGUANATEXSIZE" val="20"/>
  <p:tag name="IGUANATEXCURSOR" val="233"/>
  <p:tag name="TRANSPARENCY" val="True"/>
  <p:tag name="FILENAME" val=""/>
  <p:tag name="LATEXENGINEID" val="0"/>
  <p:tag name="TEMPFOLDER" val=".\.\"/>
  <p:tag name="LATEXFORMHEIGHT" val="321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896.513"/>
  <p:tag name="LATEXADDIN" val="\documentclass{article}&#10;\usepackage{amsmath}&#10;\pagestyle{empty}&#10;\begin{document}&#10;&#10;$$&#10;p(\boldsymbol{x}_j^{t-1}|\boldsymbol{x}^t)=\mathcal{N}(\boldsymbol{x}_j^{t-1}|\boldsymbol{\mu}(\boldsymbol{x}^t,t),\beta^t\boldsymbol{I})&#10;$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21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2251.969"/>
  <p:tag name="LATEXADDIN" val="\documentclass{article}&#10;\usepackage{amsmath}&#10;\pagestyle{empty}&#10;\begin{document}&#10;&#10;$$&#10;\boldsymbol{\mu}(\boldsymbol{x}^t,t)=\frac{1}{\sqrt{\alpha^t}}\Big(x_j^t-\frac{\beta^t}{\sqrt{1-\bar{\alpha}^t}}G(\boldsymbol{x}^t,t)[j]\Big)&#10;$$&#10;&#10;&#10;\end{document}"/>
  <p:tag name="IGUANATEXSIZE" val="20"/>
  <p:tag name="IGUANATEXCURSOR" val="14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712.786"/>
  <p:tag name="LATEXADDIN" val="\documentclass{article}&#10;\usepackage{amsmath}&#10;\usepackage{amsfonts}&#10;\pagestyle{empty}&#10;\begin{document}&#10;&#10;&#10;$L^t=\mathbb{E}\Big(\frac{1}{m}\sum_j ||\epsilon_j-G(\boldsymbol{x}^t,t)||^2\Big)$&#10;&#10;\end{document}"/>
  <p:tag name="IGUANATEXSIZE" val="20"/>
  <p:tag name="IGUANATEXCURSOR" val="18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2807.649"/>
  <p:tag name="LATEXADDIN" val="\documentclass{article}&#10;\usepackage{amsmath}&#10;\pagestyle{empty}&#10;\begin{document}&#10;&#10;&#10;$q(\boldsymbol{O}_j^t|\boldsymbol{O}_j^0)=\mathcal{IG}_{\rm SO(3)}\big(\boldsymbol{O}_j^t|{\rm ScaleRot}(\sqrt{\bar{\alpha}^t},\boldsymbol{O}_j^0),1-\bar{\alpha}^t\big)$&#10;&#10;\end{document}"/>
  <p:tag name="IGUANATEXSIZE" val="20"/>
  <p:tag name="IGUANATEXCURSOR" val="24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410.1987"/>
  <p:tag name="LATEXADDIN" val="\documentclass{article}&#10;\usepackage{amsmath}&#10;\pagestyle{empty}&#10;\begin{document}&#10;&#10;&#10;$\mathcal{IG}_{\rm SO(3)}$&#10;&#10;\end{document}"/>
  <p:tag name="IGUANATEXSIZE" val="20"/>
  <p:tag name="IGUANATEXCURSOR" val="1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2395.201"/>
  <p:tag name="LATEXADDIN" val="\documentclass{article}&#10;\usepackage{amsmath}&#10;\pagestyle{empty}&#10;\begin{document}&#10;&#10;&#10;$p(\boldsymbol{O}_j^{t-1}|\boldsymbol{O}^t)=\mathcal{IG}_{\rm SO(3)}\big(\boldsymbol{O}_j^{t-1}|H(\boldsymbol{O}^t,t)[j],\beta^t\big)$&#10;&#10;\end{document}"/>
  <p:tag name="IGUANATEXSIZE" val="20"/>
  <p:tag name="IGUANATEXCURSOR" val="210"/>
  <p:tag name="TRANSPARENCY" val="True"/>
  <p:tag name="FILENAME" val=""/>
  <p:tag name="LATEXENGINEID" val="0"/>
  <p:tag name="TEMPFOLDER" val=".\.\"/>
  <p:tag name="LATEXFORMHEIGHT" val="334.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200.225"/>
  <p:tag name="LATEXADDIN" val="\documentclass{article}&#10;\usepackage{amsmath}&#10;\usepackage{amsfonts}&#10;\pagestyle{empty}&#10;\begin{document}&#10;&#10;&#10;$L^t=\mathbb{E}\Big(\frac{1}{m}\sum_j ||(\boldsymbol{O}_j^0)^T H(\boldsymbol{O}_j^t,t)[j]-\boldsymbol{I}||^2\Big)$&#10;&#10;\end{document}"/>
  <p:tag name="IGUANATEXSIZE" val="20"/>
  <p:tag name="IGUANATEXCURSOR" val="2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265.092"/>
  <p:tag name="LATEXADDIN" val="\documentclass{article}&#10;\usepackage{amsmath}&#10;\pagestyle{empty}&#10;\begin{document}&#10;$$&#10;\frac{{\rm d}\boldsymbol{x}_t}{{\rm d}t}=\boldsymbol{h}_{\theta}(\boldsymbol{x}_t,t):=f(t)\boldsymbol{x}_t+\frac{g^2(t)}{2\sigma_t}\boldsymbol{\epsilon}_{\theta}(\boldsymbol{x}_t,t),\ \ \boldsymbol{x}_T\sim\mathcal{N}(\boldsymbol{0},\tilde{\sigma}^2\boldsymbol{I})&#10;$$&#10;\end{document}"/>
  <p:tag name="IGUANATEXSIZE" val="20"/>
  <p:tag name="IGUANATEXCURSOR" val="34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2356.205"/>
  <p:tag name="LATEXADDIN" val="\documentclass{article}&#10;\usepackage{amsmath}&#10;\pagestyle{empty}&#10;\begin{document}&#10;&#10;$$&#10;f(t)=\frac{{\rm d}\log{\alpha_t}}{{\rm d}t}, \ \ g^2(t)=\frac{{\rm d}\sigma^2_t}{{\rm d}t}-2\frac{{\rm d}\log{\alpha_t}}{{\rm d}t}\sigma^2_t&#10;$$&#10;&#10;&#10;\end{document}"/>
  <p:tag name="IGUANATEXSIZE" val="18"/>
  <p:tag name="IGUANATEXCURSOR" val="22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33.896"/>
  <p:tag name="LATEXADDIN" val="\documentclass{article}&#10;\usepackage{amsmath}&#10;\pagestyle{empty}&#10;\begin{document}&#10;&#10;$$&#10;\boldsymbol{x}_t=e^{\int_{t}^{s}f(\tau)d\tau}\boldsymbol{x}_s+\int_{s}^{t}\Big(e^{\int_{t}^{s}f(\tau)d\tau}\frac{g^2(\tau)}{2\sigma_{\tau}}\boldsymbol{\epsilon}_{\theta}(\boldsymbol{x}_\tau,\tau)\Big){\rm d}\tau&#10;$$&#10;&#10;&#10;\end{document}"/>
  <p:tag name="IGUANATEXSIZE" val="18"/>
  <p:tag name="IGUANATEXCURSOR" val="29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77.3903"/>
  <p:tag name="LATEXADDIN" val="\documentclass{article}&#10;\usepackage{amsmath}&#10;\pagestyle{empty}&#10;\begin{document}&#10;&#10;$\lambda_t:=\log{(\alpha_t/\sigma_t)}$&#10;&#10;&#10;&#10;\end{document}"/>
  <p:tag name="IGUANATEXSIZE" val="18"/>
  <p:tag name="IGUANATEXCURSOR" val="11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960.255"/>
  <p:tag name="LATEXADDIN" val="\documentclass{article}&#10;\usepackage{amsmath}&#10;\pagestyle{empty}&#10;\begin{document}&#10;&#10;$$&#10;\boldsymbol{x}_t=\frac{\alpha_t}{\alpha_s}\boldsymbol{x}_s-\alpha_t\int_{\lambda_s}^{\lambda_t}e^{-\lambda}\hat{\boldsymbol{\epsilon}}_{\theta}(\hat{\boldsymbol{x}}_\lambda,\lambda){\rm d}\lambda&#10;$$&#10;&#10;&#10;\end{document}"/>
  <p:tag name="IGUANATEXSIZE" val="18"/>
  <p:tag name="IGUANATEXCURSOR" val="21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.9276"/>
  <p:tag name="ORIGINALWIDTH" val="4085.489"/>
  <p:tag name="LATEXADDIN" val="\documentclass{article}&#10;\usepackage{amsmath}&#10;\pagestyle{empty}&#10;\begin{document}&#10;$$&#10;\begin{aligned}&#10;\boldsymbol{x}_{t_{i-1}\rightarrow t_i}=\frac{\alpha_{t_i}}{\alpha_{t_{i-1}}}\tilde{\boldsymbol{x}}_{t_{i-1}}-\alpha_{t_i}&amp;\sum_{n=0}^{k-1}\hat{\boldsymbol{\epsilon}}_{\theta}^{(n)}(\hat{\boldsymbol{x}}_{\lambda_{t_{i-1}}},\lambda_{t_{i-1}})\int_{\lambda_{t_{i-1}}}^{\lambda_{t_{i}}}e^{-\lambda}\frac{(\lambda-\lambda_{t_{i-1}})^{n}}{n!}{\rm d}\lambda\\ &amp;+\mathcal{O}\big((\lambda_{t_i}-\lambda_{t_{i-1}})^{k+1}\big)&#10;\end{aligned}&#10;$$&#10;&#10;\end{document}"/>
  <p:tag name="IGUANATEXSIZE" val="18"/>
  <p:tag name="IGUANATEXCURSOR" val="45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00.75"/>
  <p:tag name="LATEXADDIN" val="\documentclass{article}&#10;\usepackage{amsmath}&#10;\pagestyle{empty}&#10;\begin{document}&#10;&#10;$s_i\in\{\mathsf{ACDEFGHIKLMNPQRSTVWY}\}$&#10;&#10;&#10;\end{document}"/>
  <p:tag name="IGUANATEXSIZE" val="18"/>
  <p:tag name="IGUANATEXCURSOR" val="9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05.6993"/>
  <p:tag name="LATEXADDIN" val="\documentclass{article}&#10;\usepackage{amsmath}&#10;\usepackage{amsfonts}&#10;\pagestyle{empty}&#10;\begin{document}&#10;&#10;$$&#10;\begin{aligned}&#10;\boldsymbol{x}_{i} \in \mathbb{R}^3&#10;\end{aligned}&#10;$$&#10;\end{document}"/>
  <p:tag name="IGUANATEXSIZE" val="18"/>
  <p:tag name="IGUANATEXCURSOR" val="6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5771</TotalTime>
  <Words>1692</Words>
  <Application>Microsoft Office PowerPoint</Application>
  <PresentationFormat>全屏显示(4:3)</PresentationFormat>
  <Paragraphs>320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NimbusRomNo9L-Medi</vt:lpstr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PowerPoint 演示文稿</vt:lpstr>
      <vt:lpstr>Outline</vt:lpstr>
      <vt:lpstr>Outline</vt:lpstr>
      <vt:lpstr>De novo Protein Design </vt:lpstr>
      <vt:lpstr>De novo Protein Design </vt:lpstr>
      <vt:lpstr>Diffusion-based Protein Structure Generation </vt:lpstr>
      <vt:lpstr>Diffusion-based Protein Structure Generation </vt:lpstr>
      <vt:lpstr>Accelerated Sampling for Diffusion Models </vt:lpstr>
      <vt:lpstr>Accelerated Sampling for Diffusion Models </vt:lpstr>
      <vt:lpstr>Outline</vt:lpstr>
      <vt:lpstr>Evaluation Metric of Sample Quality</vt:lpstr>
      <vt:lpstr>Representation of Protein Structures</vt:lpstr>
      <vt:lpstr>Algorithm Sketch</vt:lpstr>
      <vt:lpstr>Algorithm Sketch</vt:lpstr>
      <vt:lpstr>Algorithm Sketch</vt:lpstr>
      <vt:lpstr>Algorithm Sketch</vt:lpstr>
      <vt:lpstr>Outline</vt:lpstr>
      <vt:lpstr>Results and Analysis</vt:lpstr>
      <vt:lpstr>Results and Analysis</vt:lpstr>
      <vt:lpstr>Comparison of Various Acceleration Methods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lee</dc:creator>
  <cp:lastModifiedBy>王宇哲</cp:lastModifiedBy>
  <cp:revision>599</cp:revision>
  <dcterms:created xsi:type="dcterms:W3CDTF">2021-03-14T02:43:05Z</dcterms:created>
  <dcterms:modified xsi:type="dcterms:W3CDTF">2022-12-12T15:25:13Z</dcterms:modified>
</cp:coreProperties>
</file>